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5004" r:id="rId1"/>
    <p:sldMasterId id="2147485019" r:id="rId2"/>
  </p:sldMasterIdLst>
  <p:notesMasterIdLst>
    <p:notesMasterId r:id="rId41"/>
  </p:notesMasterIdLst>
  <p:sldIdLst>
    <p:sldId id="294" r:id="rId3"/>
    <p:sldId id="436" r:id="rId4"/>
    <p:sldId id="437" r:id="rId5"/>
    <p:sldId id="438" r:id="rId6"/>
    <p:sldId id="439" r:id="rId7"/>
    <p:sldId id="441" r:id="rId8"/>
    <p:sldId id="442" r:id="rId9"/>
    <p:sldId id="440" r:id="rId10"/>
    <p:sldId id="258" r:id="rId11"/>
    <p:sldId id="444" r:id="rId12"/>
    <p:sldId id="445" r:id="rId13"/>
    <p:sldId id="446" r:id="rId14"/>
    <p:sldId id="447" r:id="rId15"/>
    <p:sldId id="448" r:id="rId16"/>
    <p:sldId id="449" r:id="rId17"/>
    <p:sldId id="451" r:id="rId18"/>
    <p:sldId id="452" r:id="rId19"/>
    <p:sldId id="453" r:id="rId20"/>
    <p:sldId id="450" r:id="rId21"/>
    <p:sldId id="454" r:id="rId22"/>
    <p:sldId id="455" r:id="rId23"/>
    <p:sldId id="456" r:id="rId24"/>
    <p:sldId id="457" r:id="rId25"/>
    <p:sldId id="458" r:id="rId26"/>
    <p:sldId id="459" r:id="rId27"/>
    <p:sldId id="460" r:id="rId28"/>
    <p:sldId id="463" r:id="rId29"/>
    <p:sldId id="461" r:id="rId30"/>
    <p:sldId id="443" r:id="rId31"/>
    <p:sldId id="462" r:id="rId32"/>
    <p:sldId id="430" r:id="rId33"/>
    <p:sldId id="434" r:id="rId34"/>
    <p:sldId id="435" r:id="rId35"/>
    <p:sldId id="433" r:id="rId36"/>
    <p:sldId id="426" r:id="rId37"/>
    <p:sldId id="464" r:id="rId38"/>
    <p:sldId id="465" r:id="rId39"/>
    <p:sldId id="295" r:id="rId40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HY견고딕" panose="02030600000101010101" pitchFamily="18" charset="-127"/>
      <p:regular r:id="rId48"/>
    </p:embeddedFont>
    <p:embeddedFont>
      <p:font typeface="휴먼둥근헤드라인" panose="02030504000101010101" pitchFamily="18" charset="-127"/>
      <p:regular r:id="rId49"/>
    </p:embeddedFont>
    <p:embeddedFont>
      <p:font typeface="Monotype Sorts" panose="05010101010101010101" pitchFamily="2" charset="2"/>
      <p:regular r:id="rId50"/>
    </p:embeddedFont>
    <p:embeddedFont>
      <p:font typeface="MS PGothic" panose="020B0600070205080204" pitchFamily="34" charset="-128"/>
      <p:regular r:id="rId51"/>
    </p:embeddedFont>
    <p:embeddedFont>
      <p:font typeface="Arial Black" panose="020B0A04020102020204" pitchFamily="34" charset="0"/>
      <p:bold r:id="rId52"/>
    </p:embeddedFont>
    <p:embeddedFont>
      <p:font typeface="Arial Narrow" panose="020B0606020202030204" pitchFamily="34" charset="0"/>
      <p:regular r:id="rId53"/>
      <p:bold r:id="rId54"/>
      <p:italic r:id="rId55"/>
      <p:boldItalic r:id="rId56"/>
    </p:embeddedFont>
  </p:embeddedFontLst>
  <p:custDataLst>
    <p:tags r:id="rId57"/>
  </p:custDataLst>
  <p:defaultTextStyle>
    <a:defPPr>
      <a:defRPr lang="en-US"/>
    </a:defPPr>
    <a:lvl1pPr marL="0" algn="l" defTabSz="914400" rtl="0" eaLnBrk="1" latinLnBrk="0" hangingPunct="1">
      <a:buNone/>
      <a:defRPr kumimoji="0" lang="en-US" sz="18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buNone/>
      <a:defRPr kumimoji="0" lang="en-US" sz="16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buNone/>
      <a:defRPr kumimoji="0" lang="en-US" sz="14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buNone/>
      <a:defRPr kumimoji="0" lang="en-US" sz="12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buNone/>
      <a:defRPr kumimoji="0" lang="en-US" sz="1000" b="0" i="0" u="none" kern="1200" baseline="0">
        <a:solidFill>
          <a:schemeClr val="tx2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2" userDrawn="1">
          <p15:clr>
            <a:srgbClr val="A4A3A4"/>
          </p15:clr>
        </p15:guide>
        <p15:guide id="2" pos="4848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1236" userDrawn="1">
          <p15:clr>
            <a:srgbClr val="A4A3A4"/>
          </p15:clr>
        </p15:guide>
        <p15:guide id="5" orient="horz" pos="516" userDrawn="1">
          <p15:clr>
            <a:srgbClr val="A4A3A4"/>
          </p15:clr>
        </p15:guide>
        <p15:guide id="6" orient="horz" pos="30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74"/>
    <a:srgbClr val="080000"/>
    <a:srgbClr val="070000"/>
    <a:srgbClr val="060000"/>
    <a:srgbClr val="050000"/>
    <a:srgbClr val="040000"/>
    <a:srgbClr val="030000"/>
    <a:srgbClr val="020000"/>
    <a:srgbClr val="010000"/>
    <a:srgbClr val="42C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471" autoAdjust="0"/>
  </p:normalViewPr>
  <p:slideViewPr>
    <p:cSldViewPr>
      <p:cViewPr varScale="1">
        <p:scale>
          <a:sx n="115" d="100"/>
          <a:sy n="115" d="100"/>
        </p:scale>
        <p:origin x="470" y="77"/>
      </p:cViewPr>
      <p:guideLst>
        <p:guide orient="horz" pos="132"/>
        <p:guide pos="4848"/>
        <p:guide pos="816"/>
        <p:guide orient="horz" pos="1236"/>
        <p:guide orient="horz" pos="516"/>
        <p:guide orient="horz" pos="30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2388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tags" Target="tags/tag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057400" y="360803"/>
            <a:ext cx="311308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57800" y="360803"/>
            <a:ext cx="1128713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F436CEE-8990-461D-A487-5971423CE287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914400"/>
            <a:ext cx="5905499" cy="33226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81013" y="4333672"/>
            <a:ext cx="5905499" cy="39704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08356" y="8578913"/>
            <a:ext cx="3020643" cy="153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4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575050" y="8304078"/>
            <a:ext cx="281146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AA66F8B-93D6-4E19-8585-4231C8BA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93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92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800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310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8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93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07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10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471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90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181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51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013" y="914400"/>
            <a:ext cx="5905500" cy="3322638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4151660-9308-464F-A8F8-CFDA0A1AC5F1}" type="slidenum">
              <a:rPr lang="en-US" sz="1200" smtClean="0"/>
              <a:pPr/>
              <a:t>2</a:t>
            </a:fld>
            <a:endParaRPr lang="en-US" sz="1200" smtClean="0"/>
          </a:p>
        </p:txBody>
      </p:sp>
    </p:spTree>
    <p:extLst>
      <p:ext uri="{BB962C8B-B14F-4D97-AF65-F5344CB8AC3E}">
        <p14:creationId xmlns:p14="http://schemas.microsoft.com/office/powerpoint/2010/main" val="3444928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71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6F8B-93D6-4E19-8585-4231C8BAB29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39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6F8B-93D6-4E19-8585-4231C8BAB29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27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6F8B-93D6-4E19-8585-4231C8BAB29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08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6F8B-93D6-4E19-8585-4231C8BAB29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67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6F8B-93D6-4E19-8585-4231C8BAB29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95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6F8B-93D6-4E19-8585-4231C8BAB29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33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6F8B-93D6-4E19-8585-4231C8BAB29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50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914400"/>
            <a:ext cx="5905500" cy="3322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19E7-86D7-4512-88AA-151AA5B6A2B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33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.com/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39725" y="2215007"/>
            <a:ext cx="7116763" cy="430887"/>
          </a:xfrm>
        </p:spPr>
        <p:txBody>
          <a:bodyPr anchor="b"/>
          <a:lstStyle>
            <a:lvl1pPr>
              <a:defRPr sz="2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2580844"/>
            <a:ext cx="7116763" cy="276999"/>
          </a:xfr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buFont typeface="Arial" pitchFamily="34" charset="0"/>
              <a:buNone/>
              <a:defRPr sz="12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0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cxnSp>
        <p:nvCxnSpPr>
          <p:cNvPr id="7" name="Straight Connector 4"/>
          <p:cNvCxnSpPr/>
          <p:nvPr/>
        </p:nvCxnSpPr>
        <p:spPr bwMode="auto">
          <a:xfrm>
            <a:off x="7670800" y="0"/>
            <a:ext cx="0" cy="51435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38" y="2378682"/>
            <a:ext cx="725467" cy="3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15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4649" y="309306"/>
            <a:ext cx="8315487" cy="338554"/>
          </a:xfrm>
        </p:spPr>
        <p:txBody>
          <a:bodyPr/>
          <a:lstStyle>
            <a:lvl1pPr algn="l">
              <a:defRPr sz="16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TextBox 2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41" y="4670708"/>
            <a:ext cx="1018358" cy="236924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13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0443" y="2392948"/>
            <a:ext cx="5494270" cy="338554"/>
          </a:xfrm>
        </p:spPr>
        <p:txBody>
          <a:bodyPr>
            <a:sp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closing comments</a:t>
            </a:r>
            <a:endParaRPr lang="en-US" dirty="0"/>
          </a:p>
        </p:txBody>
      </p:sp>
      <p:sp>
        <p:nvSpPr>
          <p:cNvPr id="6" name="TextBox 2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grpSp>
        <p:nvGrpSpPr>
          <p:cNvPr id="7" name="Group 5"/>
          <p:cNvGrpSpPr/>
          <p:nvPr/>
        </p:nvGrpSpPr>
        <p:grpSpPr>
          <a:xfrm>
            <a:off x="7753017" y="4865002"/>
            <a:ext cx="1336916" cy="278498"/>
            <a:chOff x="7807084" y="4865002"/>
            <a:chExt cx="1336916" cy="278498"/>
          </a:xfrm>
        </p:grpSpPr>
        <p:sp>
          <p:nvSpPr>
            <p:cNvPr id="3" name="TextBox 3"/>
            <p:cNvSpPr txBox="1"/>
            <p:nvPr/>
          </p:nvSpPr>
          <p:spPr>
            <a:xfrm>
              <a:off x="7807084" y="4866501"/>
              <a:ext cx="1336916" cy="27699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 defTabSz="274320"/>
              <a:r>
                <a:rPr lang="en-US" sz="1200" baseline="0" dirty="0" smtClean="0">
                  <a:solidFill>
                    <a:schemeClr val="accent1"/>
                  </a:solidFill>
                </a:rPr>
                <a:t>www.sas.com</a:t>
              </a:r>
            </a:p>
          </p:txBody>
        </p:sp>
        <p:sp>
          <p:nvSpPr>
            <p:cNvPr id="5" name="Rectangle 4">
              <a:hlinkClick r:id="rId3"/>
            </p:cNvPr>
            <p:cNvSpPr/>
            <p:nvPr userDrawn="1"/>
          </p:nvSpPr>
          <p:spPr>
            <a:xfrm>
              <a:off x="7876452" y="4865002"/>
              <a:ext cx="1267548" cy="278498"/>
            </a:xfrm>
            <a:prstGeom prst="rect">
              <a:avLst/>
            </a:prstGeom>
            <a:solidFill>
              <a:srgbClr val="003E74">
                <a:alpha val="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6" descr="SAS_LOGO_horz288_L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777" y="2333634"/>
            <a:ext cx="2024623" cy="46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07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/>
          <p:nvPr/>
        </p:nvSpPr>
        <p:spPr>
          <a:xfrm>
            <a:off x="2917284" y="1945650"/>
            <a:ext cx="3309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baseline="0" dirty="0" smtClean="0">
                <a:solidFill>
                  <a:schemeClr val="tx2"/>
                </a:solidFill>
              </a:rPr>
              <a:t>This slide is for video use only.</a:t>
            </a:r>
            <a:endParaRPr lang="en-US" baseline="0" dirty="0">
              <a:solidFill>
                <a:schemeClr val="tx2"/>
              </a:solidFill>
            </a:endParaRPr>
          </a:p>
        </p:txBody>
      </p:sp>
      <p:sp>
        <p:nvSpPr>
          <p:cNvPr id="8" name="Media Placeholder 2"/>
          <p:cNvSpPr>
            <a:spLocks noGrp="1" noChangeAspect="1"/>
          </p:cNvSpPr>
          <p:nvPr>
            <p:ph type="media" sz="quarter" idx="10"/>
          </p:nvPr>
        </p:nvSpPr>
        <p:spPr>
          <a:xfrm>
            <a:off x="1371600" y="771525"/>
            <a:ext cx="6400800" cy="3600450"/>
          </a:xfrm>
          <a:ln>
            <a:solidFill>
              <a:schemeClr val="tx2"/>
            </a:solidFill>
          </a:ln>
        </p:spPr>
        <p:txBody>
          <a:bodyPr>
            <a:noAutofit/>
          </a:bodyPr>
          <a:lstStyle>
            <a:lvl1pPr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62315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/>
          <a:lstStyle/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804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2635255" y="255847"/>
            <a:ext cx="6054720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57200" y="1879253"/>
            <a:ext cx="8232776" cy="1384995"/>
          </a:xfrm>
        </p:spPr>
        <p:txBody>
          <a:bodyPr wrap="square"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4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72674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2635256" y="255847"/>
            <a:ext cx="6061271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cxnSp>
        <p:nvCxnSpPr>
          <p:cNvPr id="8" name="Straight Connector 3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15287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202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9916" cy="4791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41044"/>
            <a:ext cx="2330456" cy="58477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36851" y="255847"/>
            <a:ext cx="5953124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  <a:lvl2pPr marL="0" indent="0" algn="r"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2880" indent="0" algn="r"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365760" indent="0" algn="r"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548640" indent="0" algn="r"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36850" y="1879253"/>
            <a:ext cx="5943600" cy="1384995"/>
          </a:xfrm>
        </p:spPr>
        <p:txBody>
          <a:bodyPr anchor="ctr"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2193185"/>
            <a:ext cx="2325116" cy="757130"/>
          </a:xfrm>
        </p:spPr>
        <p:txBody>
          <a:bodyPr wrap="square" anchor="ctr">
            <a:spAutoFit/>
          </a:bodyPr>
          <a:lstStyle>
            <a:lvl1pPr marL="0" indent="0" algn="r">
              <a:buFont typeface="Arial" pitchFamily="34" charset="0"/>
              <a:buNone/>
              <a:defRPr sz="1800" b="1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Click to edit caption text</a:t>
            </a:r>
            <a:endParaRPr lang="en-US" dirty="0"/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15" name="TextBox 7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2346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0"/>
            <a:ext cx="2628900" cy="4791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635256" y="277152"/>
            <a:ext cx="3879844" cy="307777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1" cap="all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66405" y="1879253"/>
            <a:ext cx="5578454" cy="1384995"/>
          </a:xfrm>
        </p:spPr>
        <p:txBody>
          <a:bodyPr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half" idx="13" hasCustomPrompt="1"/>
          </p:nvPr>
        </p:nvSpPr>
        <p:spPr>
          <a:xfrm flipH="1">
            <a:off x="6602412" y="277719"/>
            <a:ext cx="2448465" cy="30777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HEADING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602878" y="2193185"/>
            <a:ext cx="2448000" cy="757130"/>
          </a:xfrm>
        </p:spPr>
        <p:txBody>
          <a:bodyPr wrap="square" anchor="ctr">
            <a:spAutoFit/>
          </a:bodyPr>
          <a:lstStyle>
            <a:lvl1pPr marL="0" indent="0">
              <a:buFont typeface="Arial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82880" indent="0">
              <a:buFontTx/>
              <a:buNone/>
              <a:defRPr/>
            </a:lvl3pPr>
            <a:lvl4pPr marL="365760" indent="0">
              <a:buFontTx/>
              <a:buNone/>
              <a:defRPr/>
            </a:lvl4pPr>
            <a:lvl5pPr marL="54864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caption text</a:t>
            </a:r>
            <a:endParaRPr lang="en-US" dirty="0"/>
          </a:p>
        </p:txBody>
      </p:sp>
      <p:cxnSp>
        <p:nvCxnSpPr>
          <p:cNvPr id="17" name="Straight Connector 6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16" name="TextBox 8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19" name="TextBox 9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80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C:\Users\RussianBear\Desktop\OnCloud_Jon\CloudComputing_NIST_IMAGES\PanoramicBL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2425"/>
            <a:ext cx="9144000" cy="292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635250" y="251605"/>
            <a:ext cx="6051550" cy="33855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1" i="0" cap="all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68313" y="1879253"/>
            <a:ext cx="4010025" cy="1384995"/>
          </a:xfrm>
        </p:spPr>
        <p:txBody>
          <a:bodyPr wrap="square" anchor="ctr">
            <a:spAutoFit/>
          </a:bodyPr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4664075" y="1879253"/>
            <a:ext cx="4022725" cy="1384995"/>
          </a:xfrm>
        </p:spPr>
        <p:txBody>
          <a:bodyPr anchor="ctr"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11" name="TextBox 7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12" name="TextBox 8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044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2635255" y="240458"/>
            <a:ext cx="6054720" cy="369332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lang="en-US" dirty="0"/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57200" y="1879253"/>
            <a:ext cx="8232776" cy="1384995"/>
          </a:xfrm>
        </p:spPr>
        <p:txBody>
          <a:bodyPr wrap="square"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4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309387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2635256" y="257356"/>
            <a:ext cx="6047152" cy="338554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457201" y="1879253"/>
            <a:ext cx="3883025" cy="1384995"/>
          </a:xfrm>
        </p:spPr>
        <p:txBody>
          <a:bodyPr wrap="square" anchor="ctr">
            <a:spAutoFit/>
          </a:bodyPr>
          <a:lstStyle>
            <a:lvl1pPr>
              <a:defRPr sz="1800" baseline="0"/>
            </a:lvl1pPr>
            <a:lvl2pPr>
              <a:defRPr sz="1600" baseline="0"/>
            </a:lvl2pPr>
            <a:lvl3pPr>
              <a:defRPr sz="1400"/>
            </a:lvl3pPr>
            <a:lvl4pPr>
              <a:defRPr sz="1200"/>
            </a:lvl4pPr>
            <a:lvl5pPr>
              <a:defRPr sz="10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4802187" y="1879253"/>
            <a:ext cx="3880221" cy="1384995"/>
          </a:xfrm>
        </p:spPr>
        <p:txBody>
          <a:bodyPr wrap="square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6" name="Straight Connector 5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10" name="TextBox 7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425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4649" y="309306"/>
            <a:ext cx="8315487" cy="338554"/>
          </a:xfrm>
        </p:spPr>
        <p:txBody>
          <a:bodyPr/>
          <a:lstStyle>
            <a:lvl1pPr algn="l">
              <a:defRPr sz="16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TextBox 2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273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695"/>
            <a:ext cx="9144000" cy="1138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521" y="1644242"/>
            <a:ext cx="6971533" cy="397586"/>
          </a:xfrm>
        </p:spPr>
        <p:txBody>
          <a:bodyPr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2041730"/>
            <a:ext cx="6972300" cy="276999"/>
          </a:xfrm>
        </p:spPr>
        <p:txBody>
          <a:bodyPr anchor="t">
            <a:spAutoFit/>
          </a:bodyPr>
          <a:lstStyle>
            <a:lvl1pPr marL="0" indent="0" algn="r">
              <a:lnSpc>
                <a:spcPct val="100000"/>
              </a:lnSpc>
              <a:buFont typeface="Arial" pitchFamily="34" charset="0"/>
              <a:buNone/>
              <a:defRPr sz="12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0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7670800" y="1425734"/>
            <a:ext cx="0" cy="11430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38" y="1804735"/>
            <a:ext cx="725467" cy="3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4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2635256" y="255847"/>
            <a:ext cx="6061271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cxnSp>
        <p:nvCxnSpPr>
          <p:cNvPr id="8" name="Straight Connector 3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67615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383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991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41044"/>
            <a:ext cx="2330456" cy="58477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36851" y="255847"/>
            <a:ext cx="5953124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  <a:lvl2pPr marL="0" indent="0" algn="r"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2880" indent="0" algn="r"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365760" indent="0" algn="r"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548640" indent="0" algn="r"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36850" y="1879253"/>
            <a:ext cx="5943600" cy="1384995"/>
          </a:xfrm>
        </p:spPr>
        <p:txBody>
          <a:bodyPr anchor="ctr"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2193185"/>
            <a:ext cx="2325116" cy="757130"/>
          </a:xfrm>
        </p:spPr>
        <p:txBody>
          <a:bodyPr wrap="square" anchor="ctr">
            <a:spAutoFit/>
          </a:bodyPr>
          <a:lstStyle>
            <a:lvl1pPr marL="0" indent="0" algn="r">
              <a:buFont typeface="Arial" pitchFamily="34" charset="0"/>
              <a:buNone/>
              <a:defRPr sz="1800" b="1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Click to edit caption text</a:t>
            </a:r>
            <a:endParaRPr lang="en-US" dirty="0"/>
          </a:p>
        </p:txBody>
      </p:sp>
      <p:sp>
        <p:nvSpPr>
          <p:cNvPr id="11" name="TextBox 5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accent1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41" y="4670708"/>
            <a:ext cx="1018358" cy="236924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314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0"/>
            <a:ext cx="26289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635256" y="277152"/>
            <a:ext cx="3879844" cy="307777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1" cap="all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66405" y="1879253"/>
            <a:ext cx="5578454" cy="1384995"/>
          </a:xfrm>
        </p:spPr>
        <p:txBody>
          <a:bodyPr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half" idx="13" hasCustomPrompt="1"/>
          </p:nvPr>
        </p:nvSpPr>
        <p:spPr>
          <a:xfrm flipH="1">
            <a:off x="6602412" y="277719"/>
            <a:ext cx="2448465" cy="30777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HEADING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602878" y="2193185"/>
            <a:ext cx="2448000" cy="757130"/>
          </a:xfrm>
        </p:spPr>
        <p:txBody>
          <a:bodyPr wrap="square" anchor="ctr">
            <a:spAutoFit/>
          </a:bodyPr>
          <a:lstStyle>
            <a:lvl1pPr marL="0" indent="0">
              <a:buFont typeface="Arial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82880" indent="0">
              <a:buFontTx/>
              <a:buNone/>
              <a:defRPr/>
            </a:lvl3pPr>
            <a:lvl4pPr marL="365760" indent="0">
              <a:buFontTx/>
              <a:buNone/>
              <a:defRPr/>
            </a:lvl4pPr>
            <a:lvl5pPr marL="54864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caption text</a:t>
            </a:r>
            <a:endParaRPr lang="en-US" dirty="0"/>
          </a:p>
        </p:txBody>
      </p:sp>
      <p:sp>
        <p:nvSpPr>
          <p:cNvPr id="14" name="TextBox 6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13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299" y="4671264"/>
            <a:ext cx="1018358" cy="235811"/>
          </a:xfrm>
          <a:prstGeom prst="rect">
            <a:avLst/>
          </a:prstGeom>
        </p:spPr>
      </p:pic>
      <p:cxnSp>
        <p:nvCxnSpPr>
          <p:cNvPr id="17" name="Straight Connector 8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811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:\Users\RussianBear\Desktop\OnCloud_Jon\CloudComputing_NIST_IMAGES\PanoramicBL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2425"/>
            <a:ext cx="9144000" cy="292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635250" y="251605"/>
            <a:ext cx="6051550" cy="33855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1" i="0" cap="all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68313" y="1879253"/>
            <a:ext cx="4010025" cy="1384995"/>
          </a:xfrm>
        </p:spPr>
        <p:txBody>
          <a:bodyPr wrap="square" anchor="ctr">
            <a:spAutoFit/>
          </a:bodyPr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4664075" y="1879253"/>
            <a:ext cx="4022725" cy="1384995"/>
          </a:xfrm>
        </p:spPr>
        <p:txBody>
          <a:bodyPr anchor="ctr"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Box 5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20" eaLnBrk="0" hangingPunct="0">
              <a:defRPr/>
            </a:pP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baseline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41" y="4670708"/>
            <a:ext cx="1018358" cy="236924"/>
          </a:xfrm>
          <a:prstGeom prst="rect">
            <a:avLst/>
          </a:prstGeom>
        </p:spPr>
      </p:pic>
      <p:cxnSp>
        <p:nvCxnSpPr>
          <p:cNvPr id="6" name="Straight Connector 7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039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2635256" y="257356"/>
            <a:ext cx="6047152" cy="338554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457201" y="1879253"/>
            <a:ext cx="3883025" cy="1384995"/>
          </a:xfrm>
        </p:spPr>
        <p:txBody>
          <a:bodyPr wrap="square" anchor="ctr">
            <a:spAutoFit/>
          </a:bodyPr>
          <a:lstStyle>
            <a:lvl1pPr>
              <a:defRPr sz="1800" baseline="0"/>
            </a:lvl1pPr>
            <a:lvl2pPr>
              <a:defRPr sz="1600" baseline="0"/>
            </a:lvl2pPr>
            <a:lvl3pPr>
              <a:defRPr sz="1400"/>
            </a:lvl3pPr>
            <a:lvl4pPr>
              <a:defRPr sz="1200"/>
            </a:lvl4pPr>
            <a:lvl5pPr>
              <a:defRPr sz="10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4802187" y="1879253"/>
            <a:ext cx="3880221" cy="1384995"/>
          </a:xfrm>
        </p:spPr>
        <p:txBody>
          <a:bodyPr wrap="square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Box 5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41" y="4670708"/>
            <a:ext cx="1018358" cy="236924"/>
          </a:xfrm>
          <a:prstGeom prst="rect">
            <a:avLst/>
          </a:prstGeom>
        </p:spPr>
      </p:pic>
      <p:cxnSp>
        <p:nvCxnSpPr>
          <p:cNvPr id="16" name="Straight Connector 7"/>
          <p:cNvCxnSpPr/>
          <p:nvPr/>
        </p:nvCxnSpPr>
        <p:spPr bwMode="auto">
          <a:xfrm>
            <a:off x="2635256" y="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30480" y="5032439"/>
            <a:ext cx="98425" cy="87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B32CF86-74D5-4131-BD5B-0B0C381A05A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rgbClr val="2C3134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>
              <a:solidFill>
                <a:srgbClr val="2C31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498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1.jpe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Footer_16x9_06.png"/>
          <p:cNvPicPr>
            <a:picLocks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4778375"/>
            <a:ext cx="9144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19818" y="4807"/>
            <a:ext cx="2515438" cy="8572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79253"/>
            <a:ext cx="8229600" cy="138499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 dirty="0" smtClean="0"/>
              <a:t>Click to edit Master text styles	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9" name="Slide Number 4"/>
          <p:cNvSpPr>
            <a:spLocks noChangeArrowheads="1"/>
          </p:cNvSpPr>
          <p:nvPr/>
        </p:nvSpPr>
        <p:spPr bwMode="auto">
          <a:xfrm>
            <a:off x="30480" y="4738751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defTabSz="365125" eaLnBrk="0" hangingPunct="0"/>
            <a:fld id="{6F69A6DD-E441-4735-BDEE-831923901EE3}" type="slidenum">
              <a:rPr lang="en-US" sz="1400" b="1">
                <a:solidFill>
                  <a:schemeClr val="tx1"/>
                </a:solidFill>
                <a:latin typeface="Arial" pitchFamily="34" charset="0"/>
              </a:rPr>
              <a:pPr defTabSz="365125" eaLnBrk="0" hangingPunct="0"/>
              <a:t>‹#›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52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05" r:id="rId1"/>
    <p:sldLayoutId id="2147485006" r:id="rId2"/>
    <p:sldLayoutId id="2147485007" r:id="rId3"/>
    <p:sldLayoutId id="2147485008" r:id="rId4"/>
    <p:sldLayoutId id="2147485009" r:id="rId5"/>
    <p:sldLayoutId id="2147485010" r:id="rId6"/>
    <p:sldLayoutId id="2147485011" r:id="rId7"/>
    <p:sldLayoutId id="2147485012" r:id="rId8"/>
    <p:sldLayoutId id="2147485013" r:id="rId9"/>
    <p:sldLayoutId id="2147485014" r:id="rId10"/>
    <p:sldLayoutId id="2147485015" r:id="rId11"/>
    <p:sldLayoutId id="2147485016" r:id="rId12"/>
    <p:sldLayoutId id="2147485017" r:id="rId13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r" defTabSz="182880" rtl="0" eaLnBrk="1" latinLnBrk="0" hangingPunct="1">
        <a:spcBef>
          <a:spcPct val="0"/>
        </a:spcBef>
        <a:buNone/>
        <a:defRPr sz="1600" kern="1200" cap="all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800" b="0" kern="1200" cap="none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tabLst/>
        <a:defRPr sz="16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4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2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902970" indent="-17145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0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357447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19818" y="4807"/>
            <a:ext cx="2515438" cy="8572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79253"/>
            <a:ext cx="8229600" cy="138499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 dirty="0" smtClean="0"/>
              <a:t>Click to edit Master text styles	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TextBox 3"/>
          <p:cNvSpPr txBox="1"/>
          <p:nvPr/>
        </p:nvSpPr>
        <p:spPr>
          <a:xfrm>
            <a:off x="0" y="4928056"/>
            <a:ext cx="193198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eaLnBrk="0" hangingPunct="0">
              <a:defRPr/>
            </a:pP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/>
            </a:r>
            <a:b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Copyright © 2012, </a:t>
            </a:r>
            <a:r>
              <a:rPr lang="en-US" sz="400" b="0" kern="300" spc="50" dirty="0" smtClean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SAS </a:t>
            </a:r>
            <a:r>
              <a:rPr lang="en-US" sz="400" b="0" kern="300" spc="50" dirty="0">
                <a:solidFill>
                  <a:srgbClr val="C00000"/>
                </a:solidFill>
                <a:latin typeface="Arial"/>
                <a:ea typeface="ＭＳ Ｐゴシック" pitchFamily="34" charset="-128"/>
                <a:cs typeface="Arial"/>
              </a:rPr>
              <a:t>Institute Inc. All rights reserved.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2819401" y="4841796"/>
            <a:ext cx="35052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74320"/>
            <a:r>
              <a:rPr lang="en-US" sz="1000" b="0" spc="0" baseline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</a:t>
            </a:r>
            <a:r>
              <a:rPr lang="en-US" sz="1000" b="0" spc="0" baseline="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•  DO NOT DISCLOSE</a:t>
            </a:r>
            <a:endParaRPr lang="en-US" sz="1000" b="0" spc="0" baseline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76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20" r:id="rId1"/>
    <p:sldLayoutId id="2147485021" r:id="rId2"/>
    <p:sldLayoutId id="2147485022" r:id="rId3"/>
    <p:sldLayoutId id="2147485023" r:id="rId4"/>
    <p:sldLayoutId id="2147485024" r:id="rId5"/>
    <p:sldLayoutId id="2147485025" r:id="rId6"/>
    <p:sldLayoutId id="2147485026" r:id="rId7"/>
    <p:sldLayoutId id="2147485027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r" defTabSz="182880" rtl="0" eaLnBrk="1" latinLnBrk="0" hangingPunct="1">
        <a:spcBef>
          <a:spcPct val="0"/>
        </a:spcBef>
        <a:buNone/>
        <a:defRPr sz="1600" kern="1200" cap="all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800" b="0" kern="1200" cap="none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tabLst/>
        <a:defRPr sz="16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4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2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902970" indent="-17145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0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2266950"/>
            <a:ext cx="7116763" cy="400110"/>
          </a:xfrm>
        </p:spPr>
        <p:txBody>
          <a:bodyPr/>
          <a:lstStyle/>
          <a:p>
            <a:r>
              <a:rPr lang="en-US" sz="20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Web Reporting on SAS</a:t>
            </a:r>
            <a:endParaRPr lang="en-US" sz="2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 flipH="1">
            <a:off x="6629400" y="3105150"/>
            <a:ext cx="1066800" cy="381000"/>
          </a:xfrm>
          <a:prstGeom prst="rect">
            <a:avLst/>
          </a:prstGeom>
        </p:spPr>
        <p:txBody>
          <a:bodyPr/>
          <a:lstStyle>
            <a:lvl1pPr marL="18288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800" b="0" kern="1200" cap="none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tabLst/>
              <a:defRPr sz="16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4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2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2970" indent="-17145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0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728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8016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63040" indent="-18288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459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2014.10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90227" y="2644973"/>
            <a:ext cx="1678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bg1"/>
                </a:solidFill>
              </a:rPr>
              <a:t>SASBITreeViewer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220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255847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개발 목표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" name="내용 개체 틀 5"/>
          <p:cNvSpPr>
            <a:spLocks noGrp="1"/>
          </p:cNvSpPr>
          <p:nvPr>
            <p:ph sz="quarter" idx="11"/>
          </p:nvPr>
        </p:nvSpPr>
        <p:spPr>
          <a:xfrm>
            <a:off x="457199" y="1095233"/>
            <a:ext cx="7848601" cy="3416320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 </a:t>
            </a:r>
            <a:r>
              <a:rPr lang="ko-KR" altLang="en-US" dirty="0" smtClean="0"/>
              <a:t>웹 리포트 개발 생산성 향상</a:t>
            </a:r>
            <a:endParaRPr lang="en-US" altLang="ko-KR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SAS Prompt Framework </a:t>
            </a:r>
            <a:r>
              <a:rPr lang="ko-KR" altLang="en-US" dirty="0"/>
              <a:t>을 활용한 </a:t>
            </a:r>
            <a:r>
              <a:rPr lang="ko-KR" altLang="en-US" dirty="0" err="1"/>
              <a:t>리포팅</a:t>
            </a:r>
            <a:endParaRPr lang="en-US" altLang="ko-KR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dirty="0" smtClean="0"/>
              <a:t>SAS </a:t>
            </a:r>
            <a:r>
              <a:rPr lang="ko-KR" altLang="en-US" dirty="0" smtClean="0"/>
              <a:t>활용을 최대화한 </a:t>
            </a:r>
            <a:r>
              <a:rPr lang="ko-KR" altLang="en-US" dirty="0" err="1" smtClean="0"/>
              <a:t>리포팅</a:t>
            </a:r>
            <a:endParaRPr lang="en-US" altLang="ko-KR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dirty="0" smtClean="0"/>
              <a:t>SAS </a:t>
            </a:r>
            <a:r>
              <a:rPr lang="ko-KR" altLang="en-US" dirty="0" smtClean="0"/>
              <a:t>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알아도 </a:t>
            </a:r>
            <a:r>
              <a:rPr lang="ko-KR" altLang="en-US" dirty="0" err="1" smtClean="0"/>
              <a:t>개발가능한</a:t>
            </a:r>
            <a:r>
              <a:rPr lang="ko-KR" altLang="en-US" dirty="0" smtClean="0"/>
              <a:t> 웹 </a:t>
            </a:r>
            <a:r>
              <a:rPr lang="ko-KR" altLang="en-US" dirty="0" err="1" smtClean="0"/>
              <a:t>리포팅</a:t>
            </a:r>
            <a:endParaRPr lang="en-US" altLang="ko-KR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ko-KR" altLang="en-US" dirty="0" smtClean="0"/>
              <a:t>최신 경향의 사용자 인터페이스 지향</a:t>
            </a:r>
            <a:endParaRPr lang="en-US" altLang="ko-KR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ko-KR" altLang="en-US" dirty="0" smtClean="0"/>
              <a:t>가벼운 시스템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157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255847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필요한 라이선스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44450" r="31852" b="35040"/>
          <a:stretch/>
        </p:blipFill>
        <p:spPr>
          <a:xfrm>
            <a:off x="838201" y="1123950"/>
            <a:ext cx="6582857" cy="1152000"/>
          </a:xfrm>
          <a:prstGeom prst="rect">
            <a:avLst/>
          </a:prstGeom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81599" r="49415" b="13217"/>
          <a:stretch/>
        </p:blipFill>
        <p:spPr>
          <a:xfrm>
            <a:off x="838200" y="2512350"/>
            <a:ext cx="4535980" cy="252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5792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/>
              <a:t>필요한 라이선스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95350"/>
            <a:ext cx="6191208" cy="36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752600" y="2477078"/>
            <a:ext cx="4114800" cy="762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5" y="240458"/>
            <a:ext cx="6054720" cy="369332"/>
          </a:xfrm>
        </p:spPr>
        <p:txBody>
          <a:bodyPr/>
          <a:lstStyle/>
          <a:p>
            <a:r>
              <a:rPr lang="en-US" dirty="0" smtClean="0"/>
              <a:t>Packing Info.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92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/>
              <a:t>필요한 라이선스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76750"/>
            <a:ext cx="6640173" cy="36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377537" y="3733222"/>
            <a:ext cx="4032663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5" y="240458"/>
            <a:ext cx="6054720" cy="369332"/>
          </a:xfrm>
        </p:spPr>
        <p:txBody>
          <a:bodyPr/>
          <a:lstStyle/>
          <a:p>
            <a:r>
              <a:rPr lang="en-US" dirty="0" smtClean="0"/>
              <a:t>Packing Info.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114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5" y="240458"/>
            <a:ext cx="6054720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35469" y="1155123"/>
            <a:ext cx="8232776" cy="38087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18288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800" b="0" kern="1200" cap="none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tabLst/>
              <a:defRPr sz="16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4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2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2970" indent="-17145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0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728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8016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63040" indent="-18288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459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현재의 리포트 개발 절차 </a:t>
            </a:r>
            <a:endParaRPr lang="en-US" altLang="ko-KR" dirty="0" smtClean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9" name="Picture 209" descr="man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14" y="2549828"/>
            <a:ext cx="532752" cy="415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60408" y="2912731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비즈니스 전문가</a:t>
            </a:r>
            <a:endParaRPr lang="en-US" sz="1400" b="1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72"/>
          <a:stretch/>
        </p:blipFill>
        <p:spPr bwMode="auto">
          <a:xfrm>
            <a:off x="446089" y="1659065"/>
            <a:ext cx="933592" cy="8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945" y="1648583"/>
            <a:ext cx="980861" cy="82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26078" y="2002272"/>
            <a:ext cx="84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SAS EG</a:t>
            </a:r>
            <a:endParaRPr 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507147" y="1843389"/>
            <a:ext cx="872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SAS</a:t>
            </a:r>
          </a:p>
          <a:p>
            <a:r>
              <a:rPr lang="en-US" sz="1200" b="1" dirty="0" smtClean="0"/>
              <a:t>Desktop</a:t>
            </a:r>
            <a:endParaRPr lang="en-US" sz="1200" b="1" dirty="0"/>
          </a:p>
        </p:txBody>
      </p:sp>
      <p:pic>
        <p:nvPicPr>
          <p:cNvPr id="15" name="Picture 209" descr="man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016" y="2474909"/>
            <a:ext cx="532752" cy="415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366810" y="2837812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화면 개발 전문가</a:t>
            </a:r>
            <a:endParaRPr lang="en-US" sz="1400" b="1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315" y="1581602"/>
            <a:ext cx="917679" cy="824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130315" y="1883945"/>
            <a:ext cx="917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Java </a:t>
            </a:r>
            <a:r>
              <a:rPr lang="ko-KR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화면</a:t>
            </a:r>
            <a:endParaRPr 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2743159" y="2300721"/>
            <a:ext cx="1022684" cy="64970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95319" y="1541865"/>
            <a:ext cx="15183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Logic</a:t>
            </a:r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개발 후 </a:t>
            </a:r>
            <a:endParaRPr lang="en-US" altLang="ko-KR" sz="14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화면 개발자에게 </a:t>
            </a:r>
            <a:endParaRPr lang="en-US" altLang="ko-KR" sz="14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Logic </a:t>
            </a:r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제공</a:t>
            </a:r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0" t="26523" r="17226" b="13155"/>
          <a:stretch/>
        </p:blipFill>
        <p:spPr bwMode="auto">
          <a:xfrm>
            <a:off x="5047994" y="1581602"/>
            <a:ext cx="1012045" cy="824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207591" y="1817606"/>
            <a:ext cx="782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외부 </a:t>
            </a:r>
            <a:endParaRPr lang="en-US" altLang="ko-KR" sz="12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솔루션</a:t>
            </a:r>
            <a:endParaRPr 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3" name="Picture 209" descr="man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70062" y="2229318"/>
            <a:ext cx="873339" cy="68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578932" y="3025973"/>
            <a:ext cx="1116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현업 담당자</a:t>
            </a:r>
            <a:endParaRPr lang="en-US" sz="1400" b="1" dirty="0"/>
          </a:p>
        </p:txBody>
      </p:sp>
      <p:sp>
        <p:nvSpPr>
          <p:cNvPr id="25" name="오른쪽 화살표 24"/>
          <p:cNvSpPr/>
          <p:nvPr/>
        </p:nvSpPr>
        <p:spPr>
          <a:xfrm>
            <a:off x="6389036" y="2252764"/>
            <a:ext cx="1022684" cy="64970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98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5" y="240458"/>
            <a:ext cx="6054720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4" name="Content Placeholder 3"/>
          <p:cNvSpPr txBox="1">
            <a:spLocks/>
          </p:cNvSpPr>
          <p:nvPr/>
        </p:nvSpPr>
        <p:spPr>
          <a:xfrm>
            <a:off x="435469" y="1103364"/>
            <a:ext cx="8232776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18288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800" b="0" kern="1200" cap="none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tabLst/>
              <a:defRPr sz="16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4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2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2970" indent="-17145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Arial" pitchFamily="34" charset="0"/>
              <a:buChar char="•"/>
              <a:defRPr sz="10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728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8016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63040" indent="-18288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459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제안 리포트 개발 절차 </a:t>
            </a:r>
            <a:endParaRPr lang="en-US" altLang="ko-KR" dirty="0" smtClean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5" name="Picture 209" descr="man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341" y="3427165"/>
            <a:ext cx="777718" cy="6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2057400" y="4019550"/>
            <a:ext cx="2678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비즈니스 전문가 </a:t>
            </a:r>
            <a:r>
              <a:rPr lang="en-US" altLang="ko-KR" sz="1400" b="1" dirty="0" smtClean="0"/>
              <a:t>or </a:t>
            </a:r>
            <a:r>
              <a:rPr lang="ko-KR" altLang="en-US" sz="1400" b="1" dirty="0" smtClean="0"/>
              <a:t>화면 개발자</a:t>
            </a:r>
            <a:endParaRPr lang="en-US" sz="1400" b="1" dirty="0"/>
          </a:p>
        </p:txBody>
      </p:sp>
      <p:pic>
        <p:nvPicPr>
          <p:cNvPr id="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33047" r="1010" b="26878"/>
          <a:stretch/>
        </p:blipFill>
        <p:spPr bwMode="auto">
          <a:xfrm>
            <a:off x="526078" y="1528096"/>
            <a:ext cx="5533961" cy="180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09" descr="man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43364" y="1976753"/>
            <a:ext cx="873339" cy="68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7552234" y="2773408"/>
            <a:ext cx="1116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현업 담당자</a:t>
            </a:r>
            <a:endParaRPr lang="en-US" sz="1400" b="1" dirty="0"/>
          </a:p>
        </p:txBody>
      </p:sp>
      <p:sp>
        <p:nvSpPr>
          <p:cNvPr id="50" name="오른쪽 화살표 49"/>
          <p:cNvSpPr/>
          <p:nvPr/>
        </p:nvSpPr>
        <p:spPr>
          <a:xfrm>
            <a:off x="6362338" y="2000199"/>
            <a:ext cx="1022684" cy="64970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19818" y="939851"/>
            <a:ext cx="8918674" cy="3536899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2724150"/>
            <a:ext cx="103746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 err="1" smtClean="0">
                <a:solidFill>
                  <a:schemeClr val="tx1"/>
                </a:solidFill>
              </a:rPr>
              <a:t>SASTreeViewer</a:t>
            </a:r>
            <a:endParaRPr lang="en-US" altLang="ko-KR" sz="900" b="1" dirty="0" smtClean="0">
              <a:solidFill>
                <a:schemeClr val="tx1"/>
              </a:solidFill>
            </a:endParaRPr>
          </a:p>
          <a:p>
            <a:r>
              <a:rPr lang="ko-KR" altLang="en-US" sz="900" b="1" dirty="0" smtClean="0">
                <a:solidFill>
                  <a:schemeClr val="tx1"/>
                </a:solidFill>
              </a:rPr>
              <a:t>설치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364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smtClean="0"/>
              <a:t>SAS EG</a:t>
            </a:r>
            <a:r>
              <a:rPr lang="ko-KR" altLang="en-US" dirty="0" smtClean="0"/>
              <a:t>를 이용한 단순 리포트 생성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47751"/>
            <a:ext cx="2546701" cy="190369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2758440" y="1619251"/>
            <a:ext cx="457200" cy="6858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2995940"/>
            <a:ext cx="23759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EG</a:t>
            </a:r>
            <a:r>
              <a:rPr lang="ko-KR" altLang="en-US" sz="1100" dirty="0" smtClean="0"/>
              <a:t>상에서 단계적 질의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리포트 생성</a:t>
            </a:r>
            <a:endParaRPr lang="ko-KR" altLang="en-US" sz="11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8960" t="7257" r="59415" b="23382"/>
          <a:stretch/>
        </p:blipFill>
        <p:spPr>
          <a:xfrm>
            <a:off x="3295608" y="1047751"/>
            <a:ext cx="2571792" cy="19036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579" y="1047751"/>
            <a:ext cx="2379621" cy="1903697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5935980" y="1615441"/>
            <a:ext cx="457200" cy="6858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9758" y="2995940"/>
            <a:ext cx="2627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생성된 프로세스 </a:t>
            </a:r>
            <a:r>
              <a:rPr lang="ko-KR" altLang="en-US" sz="1100" dirty="0" err="1" smtClean="0"/>
              <a:t>플로우를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STP</a:t>
            </a:r>
            <a:r>
              <a:rPr lang="ko-KR" altLang="en-US" sz="1100" dirty="0" smtClean="0"/>
              <a:t>로 저장</a:t>
            </a:r>
            <a:endParaRPr lang="ko-KR" alt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6597022" y="2995940"/>
            <a:ext cx="2165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생성된 </a:t>
            </a:r>
            <a:r>
              <a:rPr lang="en-US" altLang="ko-KR" sz="1100" dirty="0" smtClean="0"/>
              <a:t>STP</a:t>
            </a:r>
            <a:r>
              <a:rPr lang="ko-KR" altLang="en-US" sz="1100" dirty="0" smtClean="0"/>
              <a:t>를 웹에서 바로 조회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569566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smtClean="0"/>
              <a:t>SAS Procedure </a:t>
            </a:r>
            <a:r>
              <a:rPr lang="ko-KR" altLang="en-US" dirty="0" smtClean="0"/>
              <a:t>가 지원하지 않는 사용자 정의 </a:t>
            </a:r>
            <a:r>
              <a:rPr lang="en-US" altLang="ko-KR" dirty="0" smtClean="0"/>
              <a:t>Header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4584" t="32553" b="21162"/>
          <a:stretch/>
        </p:blipFill>
        <p:spPr>
          <a:xfrm>
            <a:off x="219806" y="660156"/>
            <a:ext cx="8804073" cy="38165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9818" y="819150"/>
            <a:ext cx="8795582" cy="609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2114550"/>
            <a:ext cx="2971800" cy="9906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dirty="0" err="1" smtClean="0"/>
              <a:t>Proc</a:t>
            </a:r>
            <a:r>
              <a:rPr lang="en-US" altLang="ko-KR" dirty="0" smtClean="0"/>
              <a:t> Print </a:t>
            </a:r>
            <a:r>
              <a:rPr lang="ko-KR" altLang="en-US" dirty="0" smtClean="0"/>
              <a:t>결과물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4213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734" t="32204" b="3657"/>
          <a:stretch/>
        </p:blipFill>
        <p:spPr>
          <a:xfrm>
            <a:off x="1363980" y="852902"/>
            <a:ext cx="6484620" cy="39023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ko-KR" altLang="en-US" dirty="0" smtClean="0"/>
              <a:t>출력 결과물에 대한 </a:t>
            </a:r>
            <a:r>
              <a:rPr lang="en-US" altLang="ko-KR" dirty="0" smtClean="0"/>
              <a:t>Paging</a:t>
            </a:r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90800" y="4476750"/>
            <a:ext cx="4191000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24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101959"/>
            <a:ext cx="6432545" cy="646331"/>
          </a:xfrm>
        </p:spPr>
        <p:txBody>
          <a:bodyPr/>
          <a:lstStyle/>
          <a:p>
            <a:r>
              <a:rPr lang="en-US" dirty="0" smtClean="0"/>
              <a:t>SAS Prompt Framework </a:t>
            </a:r>
            <a:r>
              <a:rPr lang="ko-KR" altLang="en-US" dirty="0" smtClean="0"/>
              <a:t>을 이용한 사용자 조건 설정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지원</a:t>
            </a:r>
            <a:endParaRPr lang="en-US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" t="16465" r="1118" b="65405"/>
          <a:stretch/>
        </p:blipFill>
        <p:spPr bwMode="auto">
          <a:xfrm>
            <a:off x="685257" y="1051665"/>
            <a:ext cx="7849143" cy="121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9497" b="49959"/>
          <a:stretch/>
        </p:blipFill>
        <p:spPr>
          <a:xfrm>
            <a:off x="730200" y="2864644"/>
            <a:ext cx="7804200" cy="1906957"/>
          </a:xfrm>
          <a:prstGeom prst="rect">
            <a:avLst/>
          </a:prstGeom>
        </p:spPr>
      </p:pic>
      <p:sp>
        <p:nvSpPr>
          <p:cNvPr id="5" name="아래로 구부러진 화살표 4"/>
          <p:cNvSpPr/>
          <p:nvPr/>
        </p:nvSpPr>
        <p:spPr>
          <a:xfrm>
            <a:off x="2819400" y="2864644"/>
            <a:ext cx="1600200" cy="469105"/>
          </a:xfrm>
          <a:prstGeom prst="curvedDownArrow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38400" y="26799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Cascading Prompt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435426" y="2959984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Calendar </a:t>
            </a:r>
            <a:r>
              <a:rPr lang="ko-KR" altLang="en-US" dirty="0" smtClean="0"/>
              <a:t>객체 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9857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6" name="Picture 28" descr="C:\Users\kaperk\Desktop\CDS_slides\PNG\backgroun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70510" y="1268016"/>
            <a:ext cx="4800600" cy="32575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2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le Organizer"/>
          <p:cNvSpPr>
            <a:spLocks noGrp="1"/>
          </p:cNvSpPr>
          <p:nvPr>
            <p:ph type="title" idx="4294967295"/>
          </p:nvPr>
        </p:nvSpPr>
        <p:spPr>
          <a:xfrm>
            <a:off x="0" y="141001"/>
            <a:ext cx="2516188" cy="58477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70C0"/>
                </a:solidFill>
              </a:rPr>
              <a:t>Table of contents</a:t>
            </a:r>
          </a:p>
        </p:txBody>
      </p:sp>
      <p:graphicFrame>
        <p:nvGraphicFramePr>
          <p:cNvPr id="7" name="Group Organizer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784684"/>
              </p:ext>
            </p:extLst>
          </p:nvPr>
        </p:nvGraphicFramePr>
        <p:xfrm>
          <a:off x="2171700" y="1268016"/>
          <a:ext cx="4800600" cy="3257550"/>
        </p:xfrm>
        <a:graphic>
          <a:graphicData uri="http://schemas.openxmlformats.org/drawingml/2006/table">
            <a:tbl>
              <a:tblPr/>
              <a:tblGrid>
                <a:gridCol w="4800600"/>
              </a:tblGrid>
              <a:tr h="542925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1. </a:t>
                      </a:r>
                      <a:r>
                        <a:rPr kumimoji="0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개발 배경</a:t>
                      </a:r>
                      <a:endParaRPr kumimoji="0" 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2. </a:t>
                      </a:r>
                      <a:r>
                        <a:rPr kumimoji="0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시스템 개발 목표</a:t>
                      </a:r>
                      <a:endParaRPr kumimoji="0" 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3. </a:t>
                      </a:r>
                      <a:r>
                        <a:rPr kumimoji="0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라이선스</a:t>
                      </a:r>
                      <a:endParaRPr kumimoji="0" 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4. </a:t>
                      </a:r>
                      <a:r>
                        <a:rPr kumimoji="0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기능</a:t>
                      </a:r>
                      <a:endParaRPr kumimoji="0" 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  <a:defRPr/>
                      </a:pPr>
                      <a:r>
                        <a:rPr kumimoji="0" lang="en-US" altLang="ko-K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5. </a:t>
                      </a:r>
                      <a:r>
                        <a:rPr kumimoji="0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고려사항</a:t>
                      </a:r>
                      <a:endParaRPr kumimoji="0" lang="en-US" altLang="ko-KR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  <a:defRPr/>
                      </a:pPr>
                      <a:r>
                        <a:rPr kumimoji="0" lang="en-US" altLang="ko-K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6. Demo</a:t>
                      </a: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26039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ko-KR" altLang="en-US" dirty="0" smtClean="0"/>
              <a:t>사용자 정의 </a:t>
            </a:r>
            <a:r>
              <a:rPr lang="en-US" altLang="ko-KR" dirty="0" smtClean="0"/>
              <a:t>Layout / Script / CSS </a:t>
            </a:r>
            <a:r>
              <a:rPr lang="ko-KR" altLang="en-US" dirty="0" smtClean="0"/>
              <a:t>지원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9841"/>
          <a:stretch/>
        </p:blipFill>
        <p:spPr>
          <a:xfrm>
            <a:off x="1447800" y="875514"/>
            <a:ext cx="6019800" cy="386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91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altLang="ko-KR" dirty="0" smtClean="0"/>
              <a:t>STP Report </a:t>
            </a:r>
            <a:r>
              <a:rPr lang="ko-KR" altLang="en-US" dirty="0" smtClean="0"/>
              <a:t>지원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9304"/>
          <a:stretch/>
        </p:blipFill>
        <p:spPr>
          <a:xfrm>
            <a:off x="1295400" y="895350"/>
            <a:ext cx="6019800" cy="38862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962400" y="4152072"/>
            <a:ext cx="1524000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378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altLang="ko-KR" dirty="0" smtClean="0"/>
              <a:t>Grid </a:t>
            </a:r>
            <a:r>
              <a:rPr lang="ko-KR" altLang="en-US" dirty="0" smtClean="0"/>
              <a:t>기반 테이블 지원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9445" b="2904"/>
          <a:stretch/>
        </p:blipFill>
        <p:spPr>
          <a:xfrm>
            <a:off x="1295400" y="863048"/>
            <a:ext cx="6307788" cy="391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20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smtClean="0"/>
              <a:t>Tree </a:t>
            </a:r>
            <a:r>
              <a:rPr lang="ko-KR" altLang="en-US" dirty="0" smtClean="0"/>
              <a:t>형식</a:t>
            </a:r>
            <a:r>
              <a:rPr lang="en-US" altLang="ko-KR" dirty="0" smtClean="0"/>
              <a:t>(Expand/Collapse)</a:t>
            </a:r>
            <a:r>
              <a:rPr lang="ko-KR" altLang="en-US" dirty="0" smtClean="0"/>
              <a:t>의 테이블 지원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9928" b="16014"/>
          <a:stretch/>
        </p:blipFill>
        <p:spPr>
          <a:xfrm>
            <a:off x="925725" y="886238"/>
            <a:ext cx="7303875" cy="374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361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err="1" smtClean="0"/>
              <a:t>Tabluar</a:t>
            </a:r>
            <a:r>
              <a:rPr lang="en-US" dirty="0" smtClean="0"/>
              <a:t> </a:t>
            </a:r>
            <a:r>
              <a:rPr lang="ko-KR" altLang="en-US" dirty="0" smtClean="0"/>
              <a:t>테이블 지원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9296" b="25652"/>
          <a:stretch/>
        </p:blipFill>
        <p:spPr>
          <a:xfrm>
            <a:off x="264500" y="895350"/>
            <a:ext cx="8650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68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ko-KR" altLang="en-US" dirty="0" smtClean="0"/>
              <a:t>동적 </a:t>
            </a:r>
            <a:r>
              <a:rPr lang="en-US" dirty="0" smtClean="0"/>
              <a:t>Pivot Table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4766" t="19723" b="28258"/>
          <a:stretch/>
        </p:blipFill>
        <p:spPr>
          <a:xfrm>
            <a:off x="868017" y="879613"/>
            <a:ext cx="7408165" cy="361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32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smtClean="0"/>
              <a:t>D3 </a:t>
            </a:r>
            <a:r>
              <a:rPr lang="ko-KR" altLang="en-US" dirty="0" smtClean="0"/>
              <a:t>기반의 동적 그래프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4899" t="19527" b="15381"/>
          <a:stretch/>
        </p:blipFill>
        <p:spPr>
          <a:xfrm>
            <a:off x="1219200" y="742949"/>
            <a:ext cx="6553200" cy="400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10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smtClean="0"/>
              <a:t>Multi-Portal </a:t>
            </a:r>
            <a:r>
              <a:rPr lang="ko-KR" altLang="en-US" dirty="0" smtClean="0"/>
              <a:t>구현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10165"/>
            <a:ext cx="3429000" cy="2743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362" y="1504950"/>
            <a:ext cx="3442038" cy="275363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8600" y="89535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</a:rPr>
              <a:t>http://koryhh5.apac.sas.com/SASBITreeViewer/main.jsp?board=Products/SAS%20ALM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24400" y="89535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</a:rPr>
              <a:t>http://koryhh5.apac.sas.com/SASBITreeViewer/main.jsp?board=Products/SAS%20ALM</a:t>
            </a:r>
          </a:p>
        </p:txBody>
      </p:sp>
    </p:spTree>
    <p:extLst>
      <p:ext uri="{BB962C8B-B14F-4D97-AF65-F5344CB8AC3E}">
        <p14:creationId xmlns:p14="http://schemas.microsoft.com/office/powerpoint/2010/main" val="2431832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4" y="240458"/>
            <a:ext cx="6432545" cy="369332"/>
          </a:xfrm>
        </p:spPr>
        <p:txBody>
          <a:bodyPr/>
          <a:lstStyle/>
          <a:p>
            <a:r>
              <a:rPr lang="en-US" dirty="0" smtClean="0"/>
              <a:t>UI </a:t>
            </a:r>
            <a:r>
              <a:rPr lang="ko-KR" altLang="en-US" dirty="0" smtClean="0"/>
              <a:t>기반의 리포트 </a:t>
            </a:r>
            <a:r>
              <a:rPr lang="en-US" altLang="ko-KR" dirty="0" smtClean="0"/>
              <a:t>Layout </a:t>
            </a:r>
            <a:r>
              <a:rPr lang="ko-KR" altLang="en-US" dirty="0" smtClean="0"/>
              <a:t>작성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4348" t="19429" r="-435" b="2310"/>
          <a:stretch/>
        </p:blipFill>
        <p:spPr>
          <a:xfrm>
            <a:off x="1752600" y="819150"/>
            <a:ext cx="5410200" cy="39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93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위쪽/아래쪽 화살표 53"/>
          <p:cNvSpPr/>
          <p:nvPr/>
        </p:nvSpPr>
        <p:spPr>
          <a:xfrm>
            <a:off x="8257881" y="2472990"/>
            <a:ext cx="228600" cy="1045249"/>
          </a:xfrm>
          <a:prstGeom prst="upDownArrow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132737"/>
            <a:ext cx="2515438" cy="584775"/>
          </a:xfrm>
        </p:spPr>
        <p:txBody>
          <a:bodyPr/>
          <a:lstStyle/>
          <a:p>
            <a:r>
              <a:rPr lang="en-US" altLang="ko-KR" dirty="0"/>
              <a:t>Pain points with </a:t>
            </a:r>
            <a:r>
              <a:rPr lang="en-US" altLang="ko-KR" dirty="0" smtClean="0"/>
              <a:t>VA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638800" y="1111019"/>
            <a:ext cx="1523999" cy="1155931"/>
            <a:chOff x="76201" y="3193967"/>
            <a:chExt cx="2207024" cy="1600514"/>
          </a:xfrm>
        </p:grpSpPr>
        <p:pic>
          <p:nvPicPr>
            <p:cNvPr id="21" name="Picture 2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7" y="3592377"/>
              <a:ext cx="436641" cy="1967568"/>
            </a:xfrm>
            <a:prstGeom prst="rect">
              <a:avLst/>
            </a:prstGeom>
          </p:spPr>
        </p:pic>
        <p:pic>
          <p:nvPicPr>
            <p:cNvPr id="22" name="Picture 3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3302019"/>
              <a:ext cx="436641" cy="1967568"/>
            </a:xfrm>
            <a:prstGeom prst="rect">
              <a:avLst/>
            </a:prstGeom>
          </p:spPr>
        </p:pic>
        <p:pic>
          <p:nvPicPr>
            <p:cNvPr id="23" name="Picture 3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3019520"/>
              <a:ext cx="436641" cy="1967568"/>
            </a:xfrm>
            <a:prstGeom prst="rect">
              <a:avLst/>
            </a:prstGeom>
          </p:spPr>
        </p:pic>
        <p:pic>
          <p:nvPicPr>
            <p:cNvPr id="24" name="Picture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2716804"/>
              <a:ext cx="436641" cy="1967568"/>
            </a:xfrm>
            <a:prstGeom prst="rect">
              <a:avLst/>
            </a:prstGeom>
          </p:spPr>
        </p:pic>
        <p:pic>
          <p:nvPicPr>
            <p:cNvPr id="25" name="Picture 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4" y="2428504"/>
              <a:ext cx="436641" cy="1967568"/>
            </a:xfrm>
            <a:prstGeom prst="rect">
              <a:avLst/>
            </a:prstGeom>
          </p:spPr>
        </p:pic>
        <p:sp>
          <p:nvSpPr>
            <p:cNvPr id="26" name="Can 39"/>
            <p:cNvSpPr/>
            <p:nvPr/>
          </p:nvSpPr>
          <p:spPr bwMode="auto">
            <a:xfrm>
              <a:off x="1279788" y="4561641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Can 40"/>
            <p:cNvSpPr/>
            <p:nvPr/>
          </p:nvSpPr>
          <p:spPr bwMode="auto">
            <a:xfrm>
              <a:off x="1279787" y="4283508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Can 41"/>
            <p:cNvSpPr/>
            <p:nvPr/>
          </p:nvSpPr>
          <p:spPr bwMode="auto">
            <a:xfrm>
              <a:off x="1275459" y="3993150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Can 42"/>
            <p:cNvSpPr/>
            <p:nvPr/>
          </p:nvSpPr>
          <p:spPr bwMode="auto">
            <a:xfrm>
              <a:off x="1279789" y="3692014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Can 43"/>
            <p:cNvSpPr/>
            <p:nvPr/>
          </p:nvSpPr>
          <p:spPr bwMode="auto">
            <a:xfrm>
              <a:off x="1281476" y="3403714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035" y="3322686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029" y="3630609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3655" y="3907901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350" y="4189685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112" y="4465948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07" y="1109189"/>
            <a:ext cx="1636583" cy="1315385"/>
          </a:xfrm>
          <a:prstGeom prst="rect">
            <a:avLst/>
          </a:prstGeom>
        </p:spPr>
      </p:pic>
      <p:sp>
        <p:nvSpPr>
          <p:cNvPr id="37" name="Rounded Rectangle 107"/>
          <p:cNvSpPr/>
          <p:nvPr/>
        </p:nvSpPr>
        <p:spPr>
          <a:xfrm>
            <a:off x="6997449" y="3463290"/>
            <a:ext cx="1249680" cy="86106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Source</a:t>
            </a:r>
            <a:br>
              <a:rPr lang="en-US" dirty="0" smtClean="0"/>
            </a:b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512233" y="251083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Load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40" name="Can 44"/>
          <p:cNvSpPr/>
          <p:nvPr/>
        </p:nvSpPr>
        <p:spPr bwMode="auto">
          <a:xfrm>
            <a:off x="8074224" y="3735092"/>
            <a:ext cx="1001749" cy="386224"/>
          </a:xfrm>
          <a:prstGeom prst="can">
            <a:avLst>
              <a:gd name="adj" fmla="val 2205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Can 45"/>
          <p:cNvSpPr/>
          <p:nvPr/>
        </p:nvSpPr>
        <p:spPr bwMode="auto">
          <a:xfrm>
            <a:off x="8074224" y="3736394"/>
            <a:ext cx="1001749" cy="386224"/>
          </a:xfrm>
          <a:prstGeom prst="can">
            <a:avLst>
              <a:gd name="adj" fmla="val 2205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4" name="Straight Arrow Connector 130"/>
          <p:cNvCxnSpPr/>
          <p:nvPr/>
        </p:nvCxnSpPr>
        <p:spPr>
          <a:xfrm flipH="1">
            <a:off x="7174928" y="1656008"/>
            <a:ext cx="381000" cy="2816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곱셈 기호 51"/>
          <p:cNvSpPr/>
          <p:nvPr/>
        </p:nvSpPr>
        <p:spPr>
          <a:xfrm>
            <a:off x="8061622" y="2714409"/>
            <a:ext cx="615751" cy="619341"/>
          </a:xfrm>
          <a:prstGeom prst="mathMultiply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아래쪽 화살표 52"/>
          <p:cNvSpPr/>
          <p:nvPr/>
        </p:nvSpPr>
        <p:spPr>
          <a:xfrm rot="20171811" flipV="1">
            <a:off x="6527800" y="2247979"/>
            <a:ext cx="228600" cy="1530648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>
          <a:xfrm>
            <a:off x="457199" y="887483"/>
            <a:ext cx="5893839" cy="383181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</a:rPr>
              <a:t> 제품의 </a:t>
            </a:r>
            <a:r>
              <a:rPr lang="en-US" altLang="ko-KR" dirty="0">
                <a:solidFill>
                  <a:schemeClr val="tx1"/>
                </a:solidFill>
              </a:rPr>
              <a:t>Customizing 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ko-KR" altLang="en-US" dirty="0" smtClean="0">
                <a:solidFill>
                  <a:schemeClr val="tx1"/>
                </a:solidFill>
              </a:rPr>
              <a:t>제한</a:t>
            </a:r>
            <a:endParaRPr lang="ko-KR" alt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</a:rPr>
              <a:t> 탐색과 </a:t>
            </a:r>
            <a:r>
              <a:rPr lang="ko-KR" altLang="en-US" dirty="0">
                <a:solidFill>
                  <a:schemeClr val="tx1"/>
                </a:solidFill>
              </a:rPr>
              <a:t>리포트가 분리되어 완전히 독립적임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</a:rPr>
              <a:t> 리포트 </a:t>
            </a:r>
            <a:r>
              <a:rPr lang="ko-KR" altLang="en-US" dirty="0" err="1">
                <a:solidFill>
                  <a:schemeClr val="tx1"/>
                </a:solidFill>
              </a:rPr>
              <a:t>캐쉬</a:t>
            </a:r>
            <a:r>
              <a:rPr lang="ko-KR" altLang="en-US" dirty="0">
                <a:solidFill>
                  <a:schemeClr val="tx1"/>
                </a:solidFill>
              </a:rPr>
              <a:t> 기능을 제공하지 않아 조회 속도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    </a:t>
            </a:r>
            <a:r>
              <a:rPr lang="ko-KR" altLang="en-US" dirty="0" smtClean="0">
                <a:solidFill>
                  <a:schemeClr val="tx1"/>
                </a:solidFill>
              </a:rPr>
              <a:t>및 </a:t>
            </a:r>
            <a:r>
              <a:rPr lang="ko-KR" altLang="en-US" dirty="0">
                <a:solidFill>
                  <a:schemeClr val="tx1"/>
                </a:solidFill>
              </a:rPr>
              <a:t>데이터 처리 중 조회 </a:t>
            </a:r>
            <a:r>
              <a:rPr lang="en-US" altLang="ko-KR" dirty="0" smtClean="0">
                <a:solidFill>
                  <a:schemeClr val="tx1"/>
                </a:solidFill>
              </a:rPr>
              <a:t>Issue</a:t>
            </a:r>
            <a:endParaRPr lang="ko-KR" alt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tx1"/>
                </a:solidFill>
              </a:rPr>
              <a:t> Data </a:t>
            </a:r>
            <a:r>
              <a:rPr lang="en-US" altLang="ko-KR" dirty="0">
                <a:solidFill>
                  <a:schemeClr val="tx1"/>
                </a:solidFill>
              </a:rPr>
              <a:t>direct access(ROLAP) </a:t>
            </a:r>
            <a:r>
              <a:rPr lang="ko-KR" altLang="en-US" dirty="0" err="1">
                <a:solidFill>
                  <a:schemeClr val="tx1"/>
                </a:solidFill>
              </a:rPr>
              <a:t>컨셉을</a:t>
            </a:r>
            <a:r>
              <a:rPr lang="ko-KR" altLang="en-US" dirty="0">
                <a:solidFill>
                  <a:schemeClr val="tx1"/>
                </a:solidFill>
              </a:rPr>
              <a:t> 제공하지 않음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</a:rPr>
              <a:t> 화면에 </a:t>
            </a:r>
            <a:r>
              <a:rPr lang="ko-KR" altLang="en-US" dirty="0">
                <a:solidFill>
                  <a:schemeClr val="tx1"/>
                </a:solidFill>
              </a:rPr>
              <a:t>대량의 데이터 노출이 제한 되어 </a:t>
            </a:r>
            <a:r>
              <a:rPr lang="ko-KR" altLang="en-US" dirty="0" smtClean="0">
                <a:solidFill>
                  <a:schemeClr val="tx1"/>
                </a:solidFill>
              </a:rPr>
              <a:t>있음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err="1" smtClean="0">
                <a:solidFill>
                  <a:schemeClr val="tx1"/>
                </a:solidFill>
              </a:rPr>
              <a:t>산점도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행 개수 등 </a:t>
            </a:r>
            <a:r>
              <a:rPr lang="ko-KR" altLang="en-US" dirty="0" smtClean="0">
                <a:solidFill>
                  <a:schemeClr val="tx1"/>
                </a:solidFill>
              </a:rPr>
              <a:t>제한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tx1"/>
                </a:solidFill>
              </a:rPr>
              <a:t> Excel </a:t>
            </a:r>
            <a:r>
              <a:rPr lang="ko-KR" altLang="en-US" dirty="0">
                <a:solidFill>
                  <a:schemeClr val="tx1"/>
                </a:solidFill>
              </a:rPr>
              <a:t>연동 기능이 모두 </a:t>
            </a:r>
            <a:r>
              <a:rPr lang="en-US" altLang="ko-KR" dirty="0">
                <a:solidFill>
                  <a:schemeClr val="tx1"/>
                </a:solidFill>
              </a:rPr>
              <a:t>AMO</a:t>
            </a:r>
            <a:r>
              <a:rPr lang="ko-KR" altLang="en-US" dirty="0">
                <a:solidFill>
                  <a:schemeClr val="tx1"/>
                </a:solidFill>
              </a:rPr>
              <a:t>로 분리되어 있음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리포트</a:t>
            </a:r>
            <a:r>
              <a:rPr lang="en-US" altLang="ko-KR" dirty="0">
                <a:solidFill>
                  <a:schemeClr val="tx1"/>
                </a:solidFill>
              </a:rPr>
              <a:t>or </a:t>
            </a:r>
            <a:r>
              <a:rPr lang="ko-KR" altLang="en-US" dirty="0">
                <a:solidFill>
                  <a:schemeClr val="tx1"/>
                </a:solidFill>
              </a:rPr>
              <a:t>데이터 출력이 </a:t>
            </a:r>
            <a:r>
              <a:rPr lang="ko-KR" altLang="en-US" dirty="0" smtClean="0">
                <a:solidFill>
                  <a:schemeClr val="tx1"/>
                </a:solidFill>
              </a:rPr>
              <a:t>제한적임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733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E-6 -1.48148E-6 L -0.10347 0.00123 L -0.13611 0.38518 " pathEditMode="relative" ptsTypes="A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123950"/>
            <a:ext cx="2485648" cy="151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3175986"/>
            <a:ext cx="2329384" cy="1593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175986"/>
            <a:ext cx="2485648" cy="1593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305300" y="749549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Dashboard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5580" y="2800350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Web Report Studio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05300" y="2800350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Visual Analytics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5581" y="746316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Stored Process Web Application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1123950"/>
            <a:ext cx="2329384" cy="1514446"/>
          </a:xfrm>
          <a:prstGeom prst="rect">
            <a:avLst/>
          </a:prstGeom>
        </p:spPr>
      </p:pic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개발 배경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2908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132737"/>
            <a:ext cx="2515438" cy="584775"/>
          </a:xfrm>
        </p:spPr>
        <p:txBody>
          <a:bodyPr/>
          <a:lstStyle/>
          <a:p>
            <a:r>
              <a:rPr lang="en-US" altLang="ko-KR" dirty="0"/>
              <a:t>Pain points with </a:t>
            </a:r>
            <a:r>
              <a:rPr lang="en-US" altLang="ko-KR" dirty="0" smtClean="0"/>
              <a:t>VA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>
          <a:xfrm>
            <a:off x="457199" y="818233"/>
            <a:ext cx="8232776" cy="3970318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제품의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Customizing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에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제한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탐색과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리포트가 분리되어 완전히 독립적임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리포트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캐쉬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기능을 제공하지 않아 조회 속도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및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데이터 처리 중 조회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Issue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Data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direct access(ROLAP)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컨셉을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제공하지 않음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화면에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대량의 데이터 노출이 제한 되어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있음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산점도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개수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행 개수 등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제한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Excel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연동 기능이 모두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AMO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로 분리되어 있음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리포트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or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데이터 출력이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제한적임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62000" y="1203983"/>
            <a:ext cx="3124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2000" y="2320290"/>
            <a:ext cx="7543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2000" y="2853690"/>
            <a:ext cx="5105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62000" y="3409950"/>
            <a:ext cx="769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62000" y="4476750"/>
            <a:ext cx="3429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폭발 2 14"/>
          <p:cNvSpPr/>
          <p:nvPr/>
        </p:nvSpPr>
        <p:spPr>
          <a:xfrm rot="21196926">
            <a:off x="2908691" y="941358"/>
            <a:ext cx="988362" cy="428677"/>
          </a:xfrm>
          <a:prstGeom prst="irregularSeal2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8900" rIns="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accent3">
                    <a:lumMod val="75000"/>
                  </a:schemeClr>
                </a:solidFill>
              </a:rPr>
              <a:t>지원</a:t>
            </a:r>
            <a:endParaRPr lang="ko-KR" altLang="en-US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0" name="폭발 2 49"/>
          <p:cNvSpPr/>
          <p:nvPr/>
        </p:nvSpPr>
        <p:spPr>
          <a:xfrm rot="21196926">
            <a:off x="7280516" y="2109428"/>
            <a:ext cx="988362" cy="428677"/>
          </a:xfrm>
          <a:prstGeom prst="irregularSeal2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8900" rIns="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accent3">
                    <a:lumMod val="75000"/>
                  </a:schemeClr>
                </a:solidFill>
              </a:rPr>
              <a:t>지원</a:t>
            </a:r>
            <a:endParaRPr lang="ko-KR" altLang="en-US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1" name="폭발 2 50"/>
          <p:cNvSpPr/>
          <p:nvPr/>
        </p:nvSpPr>
        <p:spPr>
          <a:xfrm rot="21196926">
            <a:off x="5068419" y="2579643"/>
            <a:ext cx="988362" cy="428677"/>
          </a:xfrm>
          <a:prstGeom prst="irregularSeal2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8900" rIns="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accent3">
                    <a:lumMod val="75000"/>
                  </a:schemeClr>
                </a:solidFill>
              </a:rPr>
              <a:t>지원</a:t>
            </a:r>
            <a:endParaRPr lang="ko-KR" altLang="en-US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폭발 2 54"/>
          <p:cNvSpPr/>
          <p:nvPr/>
        </p:nvSpPr>
        <p:spPr>
          <a:xfrm rot="21196926">
            <a:off x="7453420" y="3195612"/>
            <a:ext cx="988362" cy="428677"/>
          </a:xfrm>
          <a:prstGeom prst="irregularSeal2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8900" rIns="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accent3">
                    <a:lumMod val="75000"/>
                  </a:schemeClr>
                </a:solidFill>
              </a:rPr>
              <a:t>지원</a:t>
            </a:r>
            <a:endParaRPr lang="ko-KR" altLang="en-US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7" name="폭발 2 56"/>
          <p:cNvSpPr/>
          <p:nvPr/>
        </p:nvSpPr>
        <p:spPr>
          <a:xfrm rot="21196926">
            <a:off x="3664438" y="4234287"/>
            <a:ext cx="988362" cy="428677"/>
          </a:xfrm>
          <a:prstGeom prst="irregularSeal2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8900" rIns="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accent3">
                    <a:lumMod val="75000"/>
                  </a:schemeClr>
                </a:solidFill>
              </a:rPr>
              <a:t>지원</a:t>
            </a:r>
            <a:endParaRPr lang="ko-KR" altLang="en-US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493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255847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Pros &amp; Cons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57199" y="989881"/>
            <a:ext cx="8232775" cy="346248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</a:rPr>
              <a:t>Memory </a:t>
            </a:r>
            <a:r>
              <a:rPr lang="ko-KR" altLang="en-US" dirty="0" smtClean="0">
                <a:solidFill>
                  <a:srgbClr val="FF0000"/>
                </a:solidFill>
              </a:rPr>
              <a:t>내 데이터 뿐만 아니라 </a:t>
            </a:r>
            <a:r>
              <a:rPr lang="en-US" altLang="ko-KR" dirty="0" smtClean="0">
                <a:solidFill>
                  <a:srgbClr val="FF0000"/>
                </a:solidFill>
              </a:rPr>
              <a:t>Database</a:t>
            </a:r>
            <a:r>
              <a:rPr lang="ko-KR" altLang="en-US" dirty="0" smtClean="0">
                <a:solidFill>
                  <a:srgbClr val="FF0000"/>
                </a:solidFill>
              </a:rPr>
              <a:t>에 있는 </a:t>
            </a:r>
            <a:r>
              <a:rPr lang="en-US" altLang="ko-KR" dirty="0" smtClean="0">
                <a:solidFill>
                  <a:srgbClr val="FF0000"/>
                </a:solidFill>
              </a:rPr>
              <a:t>Data </a:t>
            </a:r>
            <a:r>
              <a:rPr lang="ko-KR" altLang="en-US" dirty="0" smtClean="0">
                <a:solidFill>
                  <a:srgbClr val="FF0000"/>
                </a:solidFill>
              </a:rPr>
              <a:t>도 </a:t>
            </a:r>
            <a:r>
              <a:rPr lang="en-US" altLang="ko-KR" dirty="0" smtClean="0">
                <a:solidFill>
                  <a:srgbClr val="FF0000"/>
                </a:solidFill>
              </a:rPr>
              <a:t>Access </a:t>
            </a:r>
            <a:r>
              <a:rPr lang="ko-KR" altLang="en-US" dirty="0" smtClean="0">
                <a:solidFill>
                  <a:srgbClr val="FF0000"/>
                </a:solidFill>
              </a:rPr>
              <a:t>가능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Easy Backup &amp; Restore – Portal</a:t>
            </a:r>
            <a:r>
              <a:rPr lang="ko-KR" altLang="en-US" dirty="0" smtClean="0"/>
              <a:t>처럼 </a:t>
            </a:r>
            <a:r>
              <a:rPr lang="en-US" altLang="ko-KR" dirty="0" smtClean="0"/>
              <a:t>Page</a:t>
            </a:r>
            <a:r>
              <a:rPr lang="ko-KR" altLang="en-US" dirty="0" smtClean="0"/>
              <a:t>를 하나하나 생성하지 않고</a:t>
            </a:r>
            <a:r>
              <a:rPr lang="en-US" altLang="ko-KR" dirty="0" smtClean="0"/>
              <a:t>, SAS Metadata</a:t>
            </a:r>
            <a:r>
              <a:rPr lang="ko-KR" altLang="en-US" dirty="0" smtClean="0"/>
              <a:t>내 폴더만 </a:t>
            </a:r>
            <a:r>
              <a:rPr lang="en-US" altLang="ko-KR" dirty="0" smtClean="0"/>
              <a:t>package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Export &amp; Import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Multi-Portal </a:t>
            </a:r>
            <a:r>
              <a:rPr lang="ko-KR" altLang="en-US" dirty="0" smtClean="0"/>
              <a:t>구현 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STP </a:t>
            </a:r>
            <a:r>
              <a:rPr lang="ko-KR" altLang="en-US" dirty="0" smtClean="0"/>
              <a:t>로 생성된 리포트 뿐만 아니라</a:t>
            </a:r>
            <a:r>
              <a:rPr lang="en-US" altLang="ko-KR" dirty="0" smtClean="0"/>
              <a:t>, VA</a:t>
            </a:r>
            <a:r>
              <a:rPr lang="ko-KR" altLang="en-US" dirty="0" smtClean="0"/>
              <a:t>로 만들어진 탐색과 리포트도 </a:t>
            </a:r>
            <a:r>
              <a:rPr lang="en-US" altLang="ko-KR" dirty="0" smtClean="0"/>
              <a:t>Display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빠른 생산성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단순 리포트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개발에 </a:t>
            </a:r>
            <a:r>
              <a:rPr lang="en-US" altLang="ko-KR" dirty="0"/>
              <a:t>5</a:t>
            </a:r>
            <a:r>
              <a:rPr lang="ko-KR" altLang="en-US" dirty="0" smtClean="0"/>
              <a:t>분 소요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쉬운 코딩 </a:t>
            </a:r>
            <a:r>
              <a:rPr lang="en-US" altLang="ko-KR" dirty="0" smtClean="0"/>
              <a:t>– Print procedure </a:t>
            </a:r>
            <a:r>
              <a:rPr lang="ko-KR" altLang="en-US" dirty="0" smtClean="0"/>
              <a:t>등 단순 프로시저만으로 구현 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빠른 결과 제공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08488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굽은 화살표 6"/>
          <p:cNvSpPr/>
          <p:nvPr/>
        </p:nvSpPr>
        <p:spPr>
          <a:xfrm>
            <a:off x="1400810" y="1882623"/>
            <a:ext cx="1970955" cy="1422505"/>
          </a:xfrm>
          <a:prstGeom prst="bentArrow">
            <a:avLst>
              <a:gd name="adj1" fmla="val 9920"/>
              <a:gd name="adj2" fmla="val 12591"/>
              <a:gd name="adj3" fmla="val 14947"/>
              <a:gd name="adj4" fmla="val 43750"/>
            </a:avLst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132737"/>
            <a:ext cx="2515438" cy="584775"/>
          </a:xfrm>
        </p:spPr>
        <p:txBody>
          <a:bodyPr/>
          <a:lstStyle/>
          <a:p>
            <a:r>
              <a:rPr lang="en-US" altLang="ko-KR" dirty="0" smtClean="0"/>
              <a:t>Overcoming VA Pain points</a:t>
            </a:r>
            <a:endParaRPr 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6188" y="1164236"/>
            <a:ext cx="5217813" cy="3388714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981" y="2947811"/>
            <a:ext cx="1767369" cy="12187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981" y="1428750"/>
            <a:ext cx="1724989" cy="126508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809999" y="2628930"/>
            <a:ext cx="1430274" cy="25007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Visual Analytics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809999" y="4174545"/>
            <a:ext cx="1430274" cy="25007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SASBITreeViewer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467791"/>
              </p:ext>
            </p:extLst>
          </p:nvPr>
        </p:nvGraphicFramePr>
        <p:xfrm>
          <a:off x="5501006" y="1525270"/>
          <a:ext cx="3109594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994"/>
                <a:gridCol w="990600"/>
                <a:gridCol w="1143000"/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Visual</a:t>
                      </a:r>
                      <a:r>
                        <a:rPr lang="en-US" altLang="ko-KR" sz="1200" baseline="0" dirty="0" smtClean="0"/>
                        <a:t> Analytics</a:t>
                      </a:r>
                      <a:endParaRPr lang="ko-KR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SAS</a:t>
                      </a:r>
                    </a:p>
                    <a:p>
                      <a:pPr latinLnBrk="1"/>
                      <a:r>
                        <a:rPr lang="en-US" altLang="ko-KR" sz="1200" dirty="0" err="1" smtClean="0"/>
                        <a:t>BITreeViewer</a:t>
                      </a:r>
                      <a:endParaRPr lang="ko-KR" altLang="en-US" sz="12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Memory</a:t>
                      </a:r>
                      <a:endParaRPr lang="ko-KR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○</a:t>
                      </a:r>
                      <a:endParaRPr lang="ko-KR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○</a:t>
                      </a:r>
                      <a:endParaRPr lang="ko-KR" altLang="en-US" sz="1200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Database</a:t>
                      </a:r>
                      <a:endParaRPr lang="ko-KR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Ⅹ</a:t>
                      </a:r>
                      <a:endParaRPr lang="ko-KR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○</a:t>
                      </a:r>
                      <a:endParaRPr lang="ko-KR" altLang="en-US" sz="1200" dirty="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1811424" y="1937436"/>
            <a:ext cx="896874" cy="25007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가능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198034" y="3537781"/>
            <a:ext cx="896874" cy="25007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OK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2635255" y="240458"/>
            <a:ext cx="6054720" cy="369332"/>
          </a:xfrm>
        </p:spPr>
        <p:txBody>
          <a:bodyPr/>
          <a:lstStyle/>
          <a:p>
            <a:r>
              <a:rPr lang="en-US" dirty="0" smtClean="0"/>
              <a:t>Pros &amp; Cons</a:t>
            </a:r>
            <a:endParaRPr 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04800" y="1733550"/>
            <a:ext cx="1390321" cy="827590"/>
            <a:chOff x="76201" y="3193967"/>
            <a:chExt cx="2207024" cy="1600514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7" y="3592377"/>
              <a:ext cx="436641" cy="1967568"/>
            </a:xfrm>
            <a:prstGeom prst="rect">
              <a:avLst/>
            </a:prstGeom>
          </p:spPr>
        </p:pic>
        <p:pic>
          <p:nvPicPr>
            <p:cNvPr id="34" name="Picture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3302019"/>
              <a:ext cx="436641" cy="1967568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3019520"/>
              <a:ext cx="436641" cy="1967568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2716804"/>
              <a:ext cx="436641" cy="1967568"/>
            </a:xfrm>
            <a:prstGeom prst="rect">
              <a:avLst/>
            </a:prstGeom>
          </p:spPr>
        </p:pic>
        <p:pic>
          <p:nvPicPr>
            <p:cNvPr id="38" name="Picture 3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4" y="2428504"/>
              <a:ext cx="436641" cy="1967568"/>
            </a:xfrm>
            <a:prstGeom prst="rect">
              <a:avLst/>
            </a:prstGeom>
          </p:spPr>
        </p:pic>
        <p:sp>
          <p:nvSpPr>
            <p:cNvPr id="39" name="Can 39"/>
            <p:cNvSpPr/>
            <p:nvPr/>
          </p:nvSpPr>
          <p:spPr bwMode="auto">
            <a:xfrm>
              <a:off x="1279788" y="4561641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Can 40"/>
            <p:cNvSpPr/>
            <p:nvPr/>
          </p:nvSpPr>
          <p:spPr bwMode="auto">
            <a:xfrm>
              <a:off x="1279787" y="4283508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Can 41"/>
            <p:cNvSpPr/>
            <p:nvPr/>
          </p:nvSpPr>
          <p:spPr bwMode="auto">
            <a:xfrm>
              <a:off x="1275459" y="3993150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Can 42"/>
            <p:cNvSpPr/>
            <p:nvPr/>
          </p:nvSpPr>
          <p:spPr bwMode="auto">
            <a:xfrm>
              <a:off x="1279789" y="3692014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Can 43"/>
            <p:cNvSpPr/>
            <p:nvPr/>
          </p:nvSpPr>
          <p:spPr bwMode="auto">
            <a:xfrm>
              <a:off x="1281476" y="3403714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4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035" y="3322686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029" y="3630609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3655" y="3907901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350" y="4189685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112" y="4465948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176309" y="3154760"/>
            <a:ext cx="1717652" cy="788607"/>
            <a:chOff x="6997449" y="3035632"/>
            <a:chExt cx="2078524" cy="861060"/>
          </a:xfrm>
        </p:grpSpPr>
        <p:sp>
          <p:nvSpPr>
            <p:cNvPr id="49" name="Rounded Rectangle 107"/>
            <p:cNvSpPr/>
            <p:nvPr/>
          </p:nvSpPr>
          <p:spPr>
            <a:xfrm>
              <a:off x="6997449" y="3035632"/>
              <a:ext cx="1249680" cy="86106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Source</a:t>
              </a:r>
              <a:br>
                <a:rPr lang="en-US" dirty="0" smtClean="0"/>
              </a:br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52" name="Can 45"/>
            <p:cNvSpPr/>
            <p:nvPr/>
          </p:nvSpPr>
          <p:spPr bwMode="auto">
            <a:xfrm>
              <a:off x="8074224" y="3308736"/>
              <a:ext cx="1001749" cy="386224"/>
            </a:xfrm>
            <a:prstGeom prst="can">
              <a:avLst>
                <a:gd name="adj" fmla="val 2205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아래쪽 화살표 18"/>
          <p:cNvSpPr/>
          <p:nvPr/>
        </p:nvSpPr>
        <p:spPr>
          <a:xfrm rot="18074697" flipH="1">
            <a:off x="2374972" y="1959395"/>
            <a:ext cx="338996" cy="1915412"/>
          </a:xfrm>
          <a:prstGeom prst="downArrow">
            <a:avLst>
              <a:gd name="adj1" fmla="val 46606"/>
              <a:gd name="adj2" fmla="val 47942"/>
            </a:avLst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1949296" y="3477681"/>
            <a:ext cx="1422469" cy="360730"/>
          </a:xfrm>
          <a:prstGeom prst="rightArrow">
            <a:avLst>
              <a:gd name="adj1" fmla="val 54109"/>
              <a:gd name="adj2" fmla="val 54110"/>
            </a:avLst>
          </a:prstGeom>
          <a:solidFill>
            <a:schemeClr val="accent3">
              <a:lumMod val="40000"/>
              <a:lumOff val="6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아래쪽 화살표 52"/>
          <p:cNvSpPr/>
          <p:nvPr/>
        </p:nvSpPr>
        <p:spPr>
          <a:xfrm rot="3525303" flipH="1" flipV="1">
            <a:off x="2352785" y="2027118"/>
            <a:ext cx="338996" cy="1915412"/>
          </a:xfrm>
          <a:prstGeom prst="downArrow">
            <a:avLst>
              <a:gd name="adj1" fmla="val 46606"/>
              <a:gd name="adj2" fmla="val 47942"/>
            </a:avLst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617726" y="3130870"/>
            <a:ext cx="896874" cy="25007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불가능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057400" y="3540878"/>
            <a:ext cx="896874" cy="25007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가능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541526" y="2343150"/>
            <a:ext cx="896874" cy="25007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가능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600" y="4019550"/>
            <a:ext cx="1237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DW, Legacy, </a:t>
            </a:r>
          </a:p>
          <a:p>
            <a:r>
              <a:rPr lang="en-US" sz="1400" dirty="0" smtClean="0"/>
              <a:t>Hadoop, etc.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4898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132737"/>
            <a:ext cx="2515438" cy="584775"/>
          </a:xfrm>
        </p:spPr>
        <p:txBody>
          <a:bodyPr/>
          <a:lstStyle/>
          <a:p>
            <a:r>
              <a:rPr lang="en-US" altLang="ko-KR" dirty="0" smtClean="0"/>
              <a:t>Overcoming VA Pain points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Pros &amp; Cons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57199" y="799159"/>
            <a:ext cx="8534401" cy="2566857"/>
          </a:xfrm>
        </p:spPr>
        <p:txBody>
          <a:bodyPr/>
          <a:lstStyle/>
          <a:p>
            <a:r>
              <a:rPr lang="ko-KR" altLang="en-US" dirty="0" smtClean="0"/>
              <a:t>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개인화 </a:t>
            </a:r>
            <a:r>
              <a:rPr lang="en-US" altLang="ko-KR" dirty="0" smtClean="0"/>
              <a:t>Portal </a:t>
            </a:r>
            <a:r>
              <a:rPr lang="ko-KR" altLang="en-US" dirty="0" smtClean="0"/>
              <a:t>기능은 제공하지 않음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Portlet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통한 </a:t>
            </a:r>
            <a:r>
              <a:rPr lang="ko-KR" altLang="en-US" dirty="0" err="1" smtClean="0"/>
              <a:t>컨텐츠</a:t>
            </a:r>
            <a:r>
              <a:rPr lang="ko-KR" altLang="en-US" dirty="0" smtClean="0"/>
              <a:t> 추가 기능 제공하지 않음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화면 개발의 모든 기능에 대한 편의성이 제공되는 것은 아님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182880" lvl="1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 </a:t>
            </a:r>
            <a:r>
              <a:rPr lang="en-US" altLang="ko-KR" sz="18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SAS Information Delivery Portal</a:t>
            </a:r>
            <a:r>
              <a:rPr lang="ko-KR" altLang="en-US" sz="18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에서 제공하던 </a:t>
            </a:r>
            <a:r>
              <a:rPr lang="en-US" altLang="ko-KR" sz="18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1" dirty="0" smtClean="0">
                <a:solidFill>
                  <a:srgbClr val="0070C0"/>
                </a:solidFill>
                <a:sym typeface="Wingdings" panose="05000000000000000000" pitchFamily="2" charset="2"/>
              </a:rPr>
            </a:br>
            <a:r>
              <a:rPr lang="en-US" altLang="ko-KR" sz="18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     </a:t>
            </a:r>
            <a:r>
              <a:rPr lang="ko-KR" altLang="en-US" sz="18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거의 대부분의 기능은 제공하지 않음</a:t>
            </a:r>
            <a:r>
              <a:rPr lang="en-US" altLang="ko-KR" sz="18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.</a:t>
            </a:r>
            <a:endParaRPr lang="en-US" altLang="ko-KR" sz="1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013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255847"/>
            <a:ext cx="2515438" cy="338554"/>
          </a:xfrm>
        </p:spPr>
        <p:txBody>
          <a:bodyPr/>
          <a:lstStyle/>
          <a:p>
            <a:r>
              <a:rPr lang="en-US" dirty="0" smtClean="0"/>
              <a:t>Consideration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457199" y="1398567"/>
            <a:ext cx="8232775" cy="2114425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ko-KR" altLang="en-US" dirty="0" err="1" smtClean="0"/>
              <a:t>고객사에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제공시</a:t>
            </a:r>
            <a:r>
              <a:rPr lang="ko-KR" altLang="en-US" dirty="0" smtClean="0"/>
              <a:t> 전략적인 접근이 필요</a:t>
            </a:r>
            <a:endParaRPr lang="en-US" altLang="ko-KR" dirty="0" smtClean="0"/>
          </a:p>
          <a:p>
            <a:pPr>
              <a:spcAft>
                <a:spcPts val="1800"/>
              </a:spcAft>
            </a:pPr>
            <a:r>
              <a:rPr lang="en-US" altLang="ko-KR" dirty="0" smtClean="0"/>
              <a:t>SAS 9.4 </a:t>
            </a:r>
            <a:r>
              <a:rPr lang="ko-KR" altLang="en-US" dirty="0" smtClean="0"/>
              <a:t>이상만 지원</a:t>
            </a:r>
            <a:endParaRPr lang="en-US" altLang="ko-KR" dirty="0" smtClean="0"/>
          </a:p>
          <a:p>
            <a:pPr>
              <a:spcAft>
                <a:spcPts val="1800"/>
              </a:spcAft>
            </a:pPr>
            <a:r>
              <a:rPr lang="ko-KR" altLang="en-US" dirty="0" smtClean="0"/>
              <a:t>지속적인 개선 작업이 필요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기능추가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안정화</a:t>
            </a:r>
            <a:r>
              <a:rPr lang="en-US" altLang="ko-KR" dirty="0" smtClean="0"/>
              <a:t>)</a:t>
            </a:r>
          </a:p>
          <a:p>
            <a:pPr>
              <a:spcAft>
                <a:spcPts val="1800"/>
              </a:spcAft>
            </a:pPr>
            <a:r>
              <a:rPr lang="ko-KR" altLang="en-US" dirty="0" smtClean="0"/>
              <a:t>교육 지원 방안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153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455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VA Software topology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" b="5104"/>
          <a:stretch/>
        </p:blipFill>
        <p:spPr>
          <a:xfrm>
            <a:off x="1295401" y="825233"/>
            <a:ext cx="6384770" cy="39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81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" y="141044"/>
            <a:ext cx="2515438" cy="584775"/>
          </a:xfrm>
        </p:spPr>
        <p:txBody>
          <a:bodyPr/>
          <a:lstStyle/>
          <a:p>
            <a:r>
              <a:rPr lang="en-US" dirty="0" smtClean="0"/>
              <a:t>VA Software topology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" b="5105"/>
          <a:stretch/>
        </p:blipFill>
        <p:spPr>
          <a:xfrm>
            <a:off x="1295399" y="825233"/>
            <a:ext cx="6390973" cy="39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19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071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990600" y="3175986"/>
            <a:ext cx="2329384" cy="1593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175986"/>
            <a:ext cx="2485648" cy="1593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305300" y="749549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Dashboard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5580" y="2800350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Web Report Studio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05300" y="2800350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Visual Analytics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5581" y="746316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Stored Process Web Application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123950"/>
            <a:ext cx="2329384" cy="1514446"/>
          </a:xfrm>
          <a:prstGeom prst="rect">
            <a:avLst/>
          </a:prstGeom>
        </p:spPr>
      </p:pic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개발 배경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7"/>
          <a:stretch/>
        </p:blipFill>
        <p:spPr bwMode="auto">
          <a:xfrm>
            <a:off x="380999" y="209550"/>
            <a:ext cx="8308975" cy="458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915610"/>
              </p:ext>
            </p:extLst>
          </p:nvPr>
        </p:nvGraphicFramePr>
        <p:xfrm>
          <a:off x="4331576" y="9853"/>
          <a:ext cx="4751021" cy="9303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4277"/>
                <a:gridCol w="2476744"/>
              </a:tblGrid>
              <a:tr h="930374">
                <a:tc>
                  <a:txBody>
                    <a:bodyPr/>
                    <a:lstStyle/>
                    <a:p>
                      <a:pPr marL="93663" indent="-93663" algn="l" defTabSz="914400" rtl="0" eaLnBrk="1" fontAlgn="b" latinLnBrk="0" hangingPunct="1">
                        <a:buFont typeface="Arial" pitchFamily="34" charset="0"/>
                        <a:buChar char="•"/>
                      </a:pP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개발이 용이</a:t>
                      </a:r>
                      <a:endParaRPr lang="en-US" altLang="ko-KR" sz="1200" b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3663" indent="-93663" algn="l" defTabSz="914400" rtl="0" eaLnBrk="1" fontAlgn="b" latinLnBrk="0" hangingPunct="1">
                        <a:buFont typeface="Arial" pitchFamily="34" charset="0"/>
                        <a:buChar char="•"/>
                      </a:pP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유지보수의  편의성</a:t>
                      </a:r>
                      <a:endParaRPr lang="en-US" altLang="ko-KR" sz="1200" b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3663" indent="-93663" algn="l" defTabSz="914400" rtl="0" eaLnBrk="1" fontAlgn="b" latinLnBrk="0" hangingPunct="1">
                        <a:buFont typeface="Arial" pitchFamily="34" charset="0"/>
                        <a:buChar char="•"/>
                      </a:pP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화려한 </a:t>
                      </a:r>
                      <a:r>
                        <a:rPr lang="en-US" altLang="ko-KR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 </a:t>
                      </a: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제공</a:t>
                      </a:r>
                      <a:r>
                        <a:rPr lang="en-US" altLang="ko-KR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(Flex </a:t>
                      </a: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기반</a:t>
                      </a:r>
                      <a:r>
                        <a:rPr lang="en-US" altLang="ko-KR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8652" marT="8652" marB="0" anchor="ctr"/>
                </a:tc>
                <a:tc>
                  <a:txBody>
                    <a:bodyPr/>
                    <a:lstStyle/>
                    <a:p>
                      <a:pPr marL="93663" indent="-93663" algn="l" defTabSz="914400" rtl="0" eaLnBrk="1" fontAlgn="b" latinLnBrk="0" hangingPunct="1">
                        <a:buFont typeface="Arial" pitchFamily="34" charset="0"/>
                        <a:buChar char="•"/>
                      </a:pP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고객의 요구사항 수용의 한계</a:t>
                      </a:r>
                      <a:endParaRPr lang="en-US" altLang="ko-KR" sz="1200" b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3663" indent="-93663" algn="l" defTabSz="914400" rtl="0" eaLnBrk="1" fontAlgn="b" latinLnBrk="0" hangingPunct="1">
                        <a:buFont typeface="Arial" pitchFamily="34" charset="0"/>
                        <a:buChar char="•"/>
                      </a:pP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화면반응속도가 느림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8652" marT="8652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811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123950"/>
            <a:ext cx="2485648" cy="151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175986"/>
            <a:ext cx="2485648" cy="1593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305300" y="749549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Dashboard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5580" y="2800350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Web Report Studio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05300" y="2800350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Visual Analytics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5581" y="746316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Stored Process Web Application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1123950"/>
            <a:ext cx="2329384" cy="1514446"/>
          </a:xfrm>
          <a:prstGeom prst="rect">
            <a:avLst/>
          </a:prstGeom>
        </p:spPr>
      </p:pic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개발 배경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7"/>
          <a:srcRect t="10027"/>
          <a:stretch/>
        </p:blipFill>
        <p:spPr bwMode="auto">
          <a:xfrm>
            <a:off x="838200" y="209550"/>
            <a:ext cx="7467600" cy="455978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58132"/>
              </p:ext>
            </p:extLst>
          </p:nvPr>
        </p:nvGraphicFramePr>
        <p:xfrm>
          <a:off x="4392979" y="0"/>
          <a:ext cx="4751021" cy="920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4277"/>
                <a:gridCol w="2476744"/>
              </a:tblGrid>
              <a:tr h="920750">
                <a:tc>
                  <a:txBody>
                    <a:bodyPr/>
                    <a:lstStyle/>
                    <a:p>
                      <a:pPr marL="93663" indent="-93663" algn="l" defTabSz="914400" rtl="0" eaLnBrk="1" fontAlgn="b" latinLnBrk="0" hangingPunct="1">
                        <a:buFont typeface="Arial" pitchFamily="34" charset="0"/>
                        <a:buChar char="•"/>
                      </a:pP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개발이 용이</a:t>
                      </a:r>
                      <a:endParaRPr lang="en-US" altLang="ko-KR" sz="1200" b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3663" indent="-93663" algn="l" defTabSz="914400" rtl="0" eaLnBrk="1" fontAlgn="b" latinLnBrk="0" hangingPunct="1">
                        <a:buFont typeface="Arial" pitchFamily="34" charset="0"/>
                        <a:buChar char="•"/>
                      </a:pP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유지보수의  편의성</a:t>
                      </a:r>
                      <a:endParaRPr lang="en-US" altLang="ko-KR" sz="1200" b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3663" indent="-93663" algn="l" defTabSz="914400" rtl="0" eaLnBrk="1" fontAlgn="b" latinLnBrk="0" hangingPunct="1">
                        <a:buFont typeface="Arial" pitchFamily="34" charset="0"/>
                        <a:buChar char="•"/>
                      </a:pP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화면이 화려함</a:t>
                      </a:r>
                      <a:endParaRPr lang="en-US" sz="1200" b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3663" indent="-93663" algn="l" defTabSz="914400" rtl="0" eaLnBrk="1" fontAlgn="b" latinLnBrk="0" hangingPunct="1">
                        <a:buFont typeface="Arial" pitchFamily="34" charset="0"/>
                        <a:buChar char="•"/>
                      </a:pP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다양한 기능 제공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8652" marT="8652" marB="0" anchor="ctr"/>
                </a:tc>
                <a:tc>
                  <a:txBody>
                    <a:bodyPr/>
                    <a:lstStyle/>
                    <a:p>
                      <a:pPr marL="93663" marR="0" indent="-93663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200" b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고객의 요구사항 수용의 한계</a:t>
                      </a:r>
                      <a:endParaRPr lang="en-US" altLang="ko-KR" sz="1200" b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8652" marT="8652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7818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123950"/>
            <a:ext cx="2485648" cy="151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3175986"/>
            <a:ext cx="2329384" cy="1593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175986"/>
            <a:ext cx="2485648" cy="1593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305300" y="749549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Dashboard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5580" y="2800350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Web Report Studio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05300" y="2800350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Visual Analytics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5581" y="746316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Stored Process Web Application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개발 배경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l="905" t="16711"/>
          <a:stretch/>
        </p:blipFill>
        <p:spPr>
          <a:xfrm>
            <a:off x="381000" y="209550"/>
            <a:ext cx="8344452" cy="455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126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123950"/>
            <a:ext cx="2485648" cy="151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3175986"/>
            <a:ext cx="2329384" cy="1593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175986"/>
            <a:ext cx="2485648" cy="1593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305300" y="749549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Dashboard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5580" y="2800350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Web Report Studio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05300" y="2800350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Visual Analytics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5581" y="746316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Stored Process Web Application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개발 배경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l="905" t="16711"/>
          <a:stretch/>
        </p:blipFill>
        <p:spPr>
          <a:xfrm>
            <a:off x="381000" y="209550"/>
            <a:ext cx="8344452" cy="45597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/>
          <a:srcRect l="21239" t="12303" r="17706"/>
          <a:stretch/>
        </p:blipFill>
        <p:spPr>
          <a:xfrm>
            <a:off x="5410200" y="971550"/>
            <a:ext cx="3589020" cy="414864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5345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123950"/>
            <a:ext cx="2485648" cy="151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3175986"/>
            <a:ext cx="2329384" cy="1593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4305300" y="749549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Dashboard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5580" y="2800350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Web Report Studio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05300" y="2800350"/>
            <a:ext cx="43053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Visual Analytics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5581" y="746316"/>
            <a:ext cx="348061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SAS Stored Process Web Application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1123950"/>
            <a:ext cx="2329384" cy="1514446"/>
          </a:xfrm>
          <a:prstGeom prst="rect">
            <a:avLst/>
          </a:prstGeom>
        </p:spPr>
      </p:pic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19818" y="264154"/>
            <a:ext cx="2515438" cy="338554"/>
          </a:xfrm>
        </p:spPr>
        <p:txBody>
          <a:bodyPr/>
          <a:lstStyle/>
          <a:p>
            <a:r>
              <a:rPr lang="ko-KR" altLang="en-US" dirty="0" smtClean="0"/>
              <a:t>개발 배경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"/>
            <a:ext cx="7467600" cy="4559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1051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위쪽/아래쪽 화살표 53"/>
          <p:cNvSpPr/>
          <p:nvPr/>
        </p:nvSpPr>
        <p:spPr>
          <a:xfrm>
            <a:off x="8257881" y="2472990"/>
            <a:ext cx="228600" cy="1045249"/>
          </a:xfrm>
          <a:prstGeom prst="upDownArrow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88" y="132737"/>
            <a:ext cx="2515438" cy="584775"/>
          </a:xfrm>
        </p:spPr>
        <p:txBody>
          <a:bodyPr/>
          <a:lstStyle/>
          <a:p>
            <a:r>
              <a:rPr lang="en-US" altLang="ko-KR" dirty="0"/>
              <a:t>Pain points with </a:t>
            </a:r>
            <a:r>
              <a:rPr lang="en-US" altLang="ko-KR" dirty="0" smtClean="0"/>
              <a:t>VA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638800" y="1111019"/>
            <a:ext cx="1523999" cy="1155931"/>
            <a:chOff x="76201" y="3193967"/>
            <a:chExt cx="2207024" cy="1600514"/>
          </a:xfrm>
        </p:grpSpPr>
        <p:pic>
          <p:nvPicPr>
            <p:cNvPr id="21" name="Picture 2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7" y="3592377"/>
              <a:ext cx="436641" cy="1967568"/>
            </a:xfrm>
            <a:prstGeom prst="rect">
              <a:avLst/>
            </a:prstGeom>
          </p:spPr>
        </p:pic>
        <p:pic>
          <p:nvPicPr>
            <p:cNvPr id="22" name="Picture 3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3302019"/>
              <a:ext cx="436641" cy="1967568"/>
            </a:xfrm>
            <a:prstGeom prst="rect">
              <a:avLst/>
            </a:prstGeom>
          </p:spPr>
        </p:pic>
        <p:pic>
          <p:nvPicPr>
            <p:cNvPr id="23" name="Picture 3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3019520"/>
              <a:ext cx="436641" cy="1967568"/>
            </a:xfrm>
            <a:prstGeom prst="rect">
              <a:avLst/>
            </a:prstGeom>
          </p:spPr>
        </p:pic>
        <p:pic>
          <p:nvPicPr>
            <p:cNvPr id="24" name="Picture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5" y="2716804"/>
              <a:ext cx="436641" cy="1967568"/>
            </a:xfrm>
            <a:prstGeom prst="rect">
              <a:avLst/>
            </a:prstGeom>
          </p:spPr>
        </p:pic>
        <p:pic>
          <p:nvPicPr>
            <p:cNvPr id="25" name="Picture 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86"/>
            <a:stretch/>
          </p:blipFill>
          <p:spPr>
            <a:xfrm rot="5400000">
              <a:off x="841664" y="2428504"/>
              <a:ext cx="436641" cy="1967568"/>
            </a:xfrm>
            <a:prstGeom prst="rect">
              <a:avLst/>
            </a:prstGeom>
          </p:spPr>
        </p:pic>
        <p:sp>
          <p:nvSpPr>
            <p:cNvPr id="26" name="Can 39"/>
            <p:cNvSpPr/>
            <p:nvPr/>
          </p:nvSpPr>
          <p:spPr bwMode="auto">
            <a:xfrm>
              <a:off x="1279788" y="4561641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Can 40"/>
            <p:cNvSpPr/>
            <p:nvPr/>
          </p:nvSpPr>
          <p:spPr bwMode="auto">
            <a:xfrm>
              <a:off x="1279787" y="4283508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Can 41"/>
            <p:cNvSpPr/>
            <p:nvPr/>
          </p:nvSpPr>
          <p:spPr bwMode="auto">
            <a:xfrm>
              <a:off x="1275459" y="3993150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Can 42"/>
            <p:cNvSpPr/>
            <p:nvPr/>
          </p:nvSpPr>
          <p:spPr bwMode="auto">
            <a:xfrm>
              <a:off x="1279789" y="3692014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Can 43"/>
            <p:cNvSpPr/>
            <p:nvPr/>
          </p:nvSpPr>
          <p:spPr bwMode="auto">
            <a:xfrm>
              <a:off x="1281476" y="3403714"/>
              <a:ext cx="1001749" cy="131515"/>
            </a:xfrm>
            <a:prstGeom prst="can">
              <a:avLst>
                <a:gd name="adj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035" y="3322686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029" y="3630609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3655" y="3907901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350" y="4189685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netanimations.net/large%20gears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112" y="4465948"/>
              <a:ext cx="321969" cy="31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07" y="1109189"/>
            <a:ext cx="1636583" cy="1315385"/>
          </a:xfrm>
          <a:prstGeom prst="rect">
            <a:avLst/>
          </a:prstGeom>
        </p:spPr>
      </p:pic>
      <p:sp>
        <p:nvSpPr>
          <p:cNvPr id="37" name="Rounded Rectangle 107"/>
          <p:cNvSpPr/>
          <p:nvPr/>
        </p:nvSpPr>
        <p:spPr>
          <a:xfrm>
            <a:off x="6997449" y="3463290"/>
            <a:ext cx="1249680" cy="86106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Source</a:t>
            </a:r>
            <a:br>
              <a:rPr lang="en-US" dirty="0" smtClean="0"/>
            </a:b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512233" y="251083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Load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40" name="Can 44"/>
          <p:cNvSpPr/>
          <p:nvPr/>
        </p:nvSpPr>
        <p:spPr bwMode="auto">
          <a:xfrm>
            <a:off x="8074224" y="3735092"/>
            <a:ext cx="1001749" cy="386224"/>
          </a:xfrm>
          <a:prstGeom prst="can">
            <a:avLst>
              <a:gd name="adj" fmla="val 2205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Can 45"/>
          <p:cNvSpPr/>
          <p:nvPr/>
        </p:nvSpPr>
        <p:spPr bwMode="auto">
          <a:xfrm>
            <a:off x="8074224" y="3736394"/>
            <a:ext cx="1001749" cy="386224"/>
          </a:xfrm>
          <a:prstGeom prst="can">
            <a:avLst>
              <a:gd name="adj" fmla="val 2205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4" name="Straight Arrow Connector 130"/>
          <p:cNvCxnSpPr/>
          <p:nvPr/>
        </p:nvCxnSpPr>
        <p:spPr>
          <a:xfrm flipH="1">
            <a:off x="7174928" y="1656008"/>
            <a:ext cx="381000" cy="2816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곱셈 기호 51"/>
          <p:cNvSpPr/>
          <p:nvPr/>
        </p:nvSpPr>
        <p:spPr>
          <a:xfrm>
            <a:off x="8061622" y="2714409"/>
            <a:ext cx="615751" cy="619341"/>
          </a:xfrm>
          <a:prstGeom prst="mathMultiply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아래쪽 화살표 52"/>
          <p:cNvSpPr/>
          <p:nvPr/>
        </p:nvSpPr>
        <p:spPr>
          <a:xfrm rot="20171811" flipV="1">
            <a:off x="6527800" y="2247979"/>
            <a:ext cx="228600" cy="1530648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>
          <a:xfrm>
            <a:off x="457199" y="887483"/>
            <a:ext cx="5893839" cy="383181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 제품의 </a:t>
            </a:r>
            <a:r>
              <a:rPr lang="en-US" altLang="ko-KR" dirty="0"/>
              <a:t>Customizing </a:t>
            </a:r>
            <a:r>
              <a:rPr lang="ko-KR" altLang="en-US" dirty="0"/>
              <a:t>에 </a:t>
            </a:r>
            <a:r>
              <a:rPr lang="ko-KR" altLang="en-US" dirty="0" smtClean="0"/>
              <a:t>제한</a:t>
            </a:r>
            <a:endParaRPr lang="ko-KR" altLang="en-U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 탐색과 </a:t>
            </a:r>
            <a:r>
              <a:rPr lang="ko-KR" altLang="en-US" dirty="0"/>
              <a:t>리포트가 분리되어 완전히 독립적임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 리포트 </a:t>
            </a:r>
            <a:r>
              <a:rPr lang="ko-KR" altLang="en-US" dirty="0" err="1"/>
              <a:t>캐쉬</a:t>
            </a:r>
            <a:r>
              <a:rPr lang="ko-KR" altLang="en-US" dirty="0"/>
              <a:t> 기능을 제공하지 않아 조회 속도 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    </a:t>
            </a:r>
            <a:r>
              <a:rPr lang="ko-KR" altLang="en-US" dirty="0" smtClean="0"/>
              <a:t>및 </a:t>
            </a:r>
            <a:r>
              <a:rPr lang="ko-KR" altLang="en-US" dirty="0"/>
              <a:t>데이터 처리 중 조회 </a:t>
            </a:r>
            <a:r>
              <a:rPr lang="en-US" altLang="ko-KR" dirty="0" smtClean="0"/>
              <a:t>Issue</a:t>
            </a:r>
            <a:endParaRPr lang="ko-KR" altLang="en-U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 Data </a:t>
            </a:r>
            <a:r>
              <a:rPr lang="en-US" altLang="ko-KR" dirty="0"/>
              <a:t>direct access(ROLAP) </a:t>
            </a:r>
            <a:r>
              <a:rPr lang="ko-KR" altLang="en-US" dirty="0" err="1"/>
              <a:t>컨셉을</a:t>
            </a:r>
            <a:r>
              <a:rPr lang="ko-KR" altLang="en-US" dirty="0"/>
              <a:t> 제공하지 않음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 화면에 </a:t>
            </a:r>
            <a:r>
              <a:rPr lang="ko-KR" altLang="en-US" dirty="0"/>
              <a:t>대량의 데이터 노출이 제한 되어 </a:t>
            </a:r>
            <a:r>
              <a:rPr lang="ko-KR" altLang="en-US" dirty="0" smtClean="0"/>
              <a:t>있음 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산점도</a:t>
            </a:r>
            <a:r>
              <a:rPr lang="ko-KR" altLang="en-US" dirty="0" smtClean="0"/>
              <a:t> </a:t>
            </a:r>
            <a:r>
              <a:rPr lang="ko-KR" altLang="en-US" dirty="0"/>
              <a:t>개수</a:t>
            </a:r>
            <a:r>
              <a:rPr lang="en-US" altLang="ko-KR" dirty="0"/>
              <a:t>, </a:t>
            </a:r>
            <a:r>
              <a:rPr lang="ko-KR" altLang="en-US" dirty="0"/>
              <a:t>행 개수 등 </a:t>
            </a:r>
            <a:r>
              <a:rPr lang="ko-KR" altLang="en-US" dirty="0" smtClean="0"/>
              <a:t>제한</a:t>
            </a:r>
            <a:endParaRPr lang="en-US" altLang="ko-KR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 Excel </a:t>
            </a:r>
            <a:r>
              <a:rPr lang="ko-KR" altLang="en-US" dirty="0"/>
              <a:t>연동 기능이 모두 </a:t>
            </a:r>
            <a:r>
              <a:rPr lang="en-US" altLang="ko-KR" dirty="0"/>
              <a:t>AMO</a:t>
            </a:r>
            <a:r>
              <a:rPr lang="ko-KR" altLang="en-US" dirty="0"/>
              <a:t>로 분리되어 있음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 </a:t>
            </a:r>
            <a:r>
              <a:rPr lang="ko-KR" altLang="en-US" dirty="0"/>
              <a:t>리포트</a:t>
            </a:r>
            <a:r>
              <a:rPr lang="en-US" altLang="ko-KR" dirty="0"/>
              <a:t>or </a:t>
            </a:r>
            <a:r>
              <a:rPr lang="ko-KR" altLang="en-US" dirty="0"/>
              <a:t>데이터 출력이 </a:t>
            </a:r>
            <a:r>
              <a:rPr lang="ko-KR" altLang="en-US" dirty="0" smtClean="0"/>
              <a:t>제한적임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46811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E-6 -1.48148E-6 L -0.10347 0.00123 L -0.13611 0.38518 " pathEditMode="relative" ptsTypes="A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PTERTITLE" val="Analytics Design - Exploring"/>
  <p:tag name="CHAPTERHEADING" val="Chapter 2"/>
  <p:tag name="CHAPTERNUMBER" val="2"/>
  <p:tag name="CHAPTERLABEL" val="Chapter"/>
  <p:tag name="SECTIONLABEL" val="Section"/>
  <p:tag name="APPENDIXLABEL" val="Appendix"/>
  <p:tag name="APPENDIXSTART" val="31"/>
  <p:tag name="PPTADDIN" val="C:\Program Files (x86)\PowerServ\Templates\CDSPptAddin_2012.ppa"/>
  <p:tag name="PPTOBJECTDEFINITION" val="CDS"/>
  <p:tag name="_AMO_REPORTCONTROLSVISIBLE" val="Empty"/>
  <p:tag name="_AMO_UNIQUEIDENTIFIER" val="9b7b86d3-7fc4-476b-9585-fbcaa7566a2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ITLE" val="Title Organizer"/>
  <p:tag name="SHAPETABLE" val="Group Organizer"/>
  <p:tag name="HIGHLIGHT_STYLE" val="CORPORATE_2012"/>
  <p:tag name="HIGHLIGHT_COLOR" val="16777215"/>
  <p:tag name="HIGHLIGHT_FONT_SIZE" val="24"/>
  <p:tag name="HIGHLIGHT_FONT_COLOR" val="12611584"/>
  <p:tag name="SLIDETYPE" val="Organizer"/>
  <p:tag name="SECTIONCOUNT" val="5"/>
  <p:tag name="SECTIONNUMBER" val="0"/>
</p:tagLst>
</file>

<file path=ppt/theme/theme1.xml><?xml version="1.0" encoding="utf-8"?>
<a:theme xmlns:a="http://schemas.openxmlformats.org/drawingml/2006/main" name="External_Presentation_16x9_2012">
  <a:themeElements>
    <a:clrScheme name="SAS_2012_Theme_Colors">
      <a:dk1>
        <a:srgbClr val="000000"/>
      </a:dk1>
      <a:lt1>
        <a:sysClr val="window" lastClr="FFFFFF"/>
      </a:lt1>
      <a:dk2>
        <a:srgbClr val="596267"/>
      </a:dk2>
      <a:lt2>
        <a:srgbClr val="B0B7BB"/>
      </a:lt2>
      <a:accent1>
        <a:srgbClr val="007DC3"/>
      </a:accent1>
      <a:accent2>
        <a:srgbClr val="00539B"/>
      </a:accent2>
      <a:accent3>
        <a:srgbClr val="003B76"/>
      </a:accent3>
      <a:accent4>
        <a:srgbClr val="5BCAF1"/>
      </a:accent4>
      <a:accent5>
        <a:srgbClr val="42C826"/>
      </a:accent5>
      <a:accent6>
        <a:srgbClr val="FF7E27"/>
      </a:accent6>
      <a:hlink>
        <a:srgbClr val="007DC3"/>
      </a:hlink>
      <a:folHlink>
        <a:srgbClr val="B8F7FF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  <a:ln w="38100" cap="flat" cmpd="sng" algn="ctr">
          <a:solidFill>
            <a:schemeClr val="accent3">
              <a:lumMod val="40000"/>
              <a:lumOff val="60000"/>
            </a:schemeClr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5C2FEA12-FEBF-4CC3-A844-159305AAEC8A}" vid="{8247A46D-0ABC-425E-9EAC-AE416CF0DA46}"/>
    </a:ext>
  </a:extLst>
</a:theme>
</file>

<file path=ppt/theme/theme2.xml><?xml version="1.0" encoding="utf-8"?>
<a:theme xmlns:a="http://schemas.openxmlformats.org/drawingml/2006/main" name="External_Confidential_16x9_2012">
  <a:themeElements>
    <a:clrScheme name="SAS_2012_Theme_Colors">
      <a:dk1>
        <a:srgbClr val="000000"/>
      </a:dk1>
      <a:lt1>
        <a:sysClr val="window" lastClr="FFFFFF"/>
      </a:lt1>
      <a:dk2>
        <a:srgbClr val="596267"/>
      </a:dk2>
      <a:lt2>
        <a:srgbClr val="B0B7BB"/>
      </a:lt2>
      <a:accent1>
        <a:srgbClr val="007DC3"/>
      </a:accent1>
      <a:accent2>
        <a:srgbClr val="00539B"/>
      </a:accent2>
      <a:accent3>
        <a:srgbClr val="003B76"/>
      </a:accent3>
      <a:accent4>
        <a:srgbClr val="5BCAF1"/>
      </a:accent4>
      <a:accent5>
        <a:srgbClr val="42C826"/>
      </a:accent5>
      <a:accent6>
        <a:srgbClr val="FF7E27"/>
      </a:accent6>
      <a:hlink>
        <a:srgbClr val="007DC3"/>
      </a:hlink>
      <a:folHlink>
        <a:srgbClr val="B8F7FF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5C2FEA12-FEBF-4CC3-A844-159305AAEC8A}" vid="{866278CD-721D-4EDD-BAE2-9F00740FC25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SASCorporate_2012_16x9</Template>
  <TotalTime>18079</TotalTime>
  <Words>731</Words>
  <Application>Microsoft Office PowerPoint</Application>
  <PresentationFormat>화면 슬라이드 쇼(16:9)</PresentationFormat>
  <Paragraphs>223</Paragraphs>
  <Slides>38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52" baseType="lpstr">
      <vt:lpstr>Wingdings</vt:lpstr>
      <vt:lpstr>맑은 고딕</vt:lpstr>
      <vt:lpstr>Calibri</vt:lpstr>
      <vt:lpstr>HY견고딕</vt:lpstr>
      <vt:lpstr>휴먼둥근헤드라인</vt:lpstr>
      <vt:lpstr>Monotype Sorts</vt:lpstr>
      <vt:lpstr>Arial</vt:lpstr>
      <vt:lpstr>Times New Roman</vt:lpstr>
      <vt:lpstr>돋움</vt:lpstr>
      <vt:lpstr>MS PGothic</vt:lpstr>
      <vt:lpstr>Arial Black</vt:lpstr>
      <vt:lpstr>Arial Narrow</vt:lpstr>
      <vt:lpstr>External_Presentation_16x9_2012</vt:lpstr>
      <vt:lpstr>External_Confidential_16x9_2012</vt:lpstr>
      <vt:lpstr>Web Reporting on SAS</vt:lpstr>
      <vt:lpstr>Table of contents</vt:lpstr>
      <vt:lpstr>개발 배경</vt:lpstr>
      <vt:lpstr>개발 배경</vt:lpstr>
      <vt:lpstr>개발 배경</vt:lpstr>
      <vt:lpstr>개발 배경</vt:lpstr>
      <vt:lpstr>개발 배경</vt:lpstr>
      <vt:lpstr>개발 배경</vt:lpstr>
      <vt:lpstr>Pain points with VA</vt:lpstr>
      <vt:lpstr>개발 목표</vt:lpstr>
      <vt:lpstr>필요한 라이선스</vt:lpstr>
      <vt:lpstr>필요한 라이선스</vt:lpstr>
      <vt:lpstr>필요한 라이선스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Pain points with VA</vt:lpstr>
      <vt:lpstr>Pain points with VA</vt:lpstr>
      <vt:lpstr>기능</vt:lpstr>
      <vt:lpstr>Overcoming VA Pain points</vt:lpstr>
      <vt:lpstr>Overcoming VA Pain points</vt:lpstr>
      <vt:lpstr>Consideration</vt:lpstr>
      <vt:lpstr>demo</vt:lpstr>
      <vt:lpstr>VA Software topology</vt:lpstr>
      <vt:lpstr>VA Software topology</vt:lpstr>
      <vt:lpstr>End of Document</vt:lpstr>
    </vt:vector>
  </TitlesOfParts>
  <Company>SAS Institute Inc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 Herman</dc:creator>
  <cp:lastModifiedBy>Young-Ho Hwang</cp:lastModifiedBy>
  <cp:revision>460</cp:revision>
  <dcterms:created xsi:type="dcterms:W3CDTF">2013-05-23T13:22:22Z</dcterms:created>
  <dcterms:modified xsi:type="dcterms:W3CDTF">2015-03-06T10:25:23Z</dcterms:modified>
</cp:coreProperties>
</file>